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7" d="100"/>
          <a:sy n="67" d="100"/>
        </p:scale>
        <p:origin x="78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3A8B1-47CC-45C1-AE0E-60C28299A981}" type="doc">
      <dgm:prSet loTypeId="urn:microsoft.com/office/officeart/2005/8/layout/radial3" loCatId="cycle" qsTypeId="urn:microsoft.com/office/officeart/2005/8/quickstyle/3d1" qsCatId="3D" csTypeId="urn:microsoft.com/office/officeart/2005/8/colors/colorful2" csCatId="colorful" phldr="1"/>
      <dgm:spPr/>
      <dgm:t>
        <a:bodyPr/>
        <a:lstStyle/>
        <a:p>
          <a:endParaRPr lang="en-US"/>
        </a:p>
      </dgm:t>
    </dgm:pt>
    <dgm:pt modelId="{1E8783F4-E42B-4247-944A-CBE494E8C0CC}">
      <dgm:prSet phldrT="[Text]"/>
      <dgm:spPr/>
      <dgm:t>
        <a:bodyPr/>
        <a:lstStyle/>
        <a:p>
          <a:r>
            <a:rPr lang="fa-IR" dirty="0">
              <a:cs typeface="B Titr" panose="00000700000000000000" pitchFamily="2" charset="-78"/>
            </a:rPr>
            <a:t>مهارت‌های ارتباطی کتابداران</a:t>
          </a:r>
          <a:endParaRPr lang="en-US" dirty="0">
            <a:cs typeface="B Titr" panose="00000700000000000000" pitchFamily="2" charset="-78"/>
          </a:endParaRPr>
        </a:p>
      </dgm:t>
    </dgm:pt>
    <dgm:pt modelId="{3E3098C5-E705-487D-8531-1F5F55EBF16A}" type="parTrans" cxnId="{F16D5387-1264-420F-9F12-A4E2671E1191}">
      <dgm:prSet/>
      <dgm:spPr/>
      <dgm:t>
        <a:bodyPr/>
        <a:lstStyle/>
        <a:p>
          <a:endParaRPr lang="en-US"/>
        </a:p>
      </dgm:t>
    </dgm:pt>
    <dgm:pt modelId="{8E710103-FB2C-4823-B611-04A2AB044016}" type="sibTrans" cxnId="{F16D5387-1264-420F-9F12-A4E2671E1191}">
      <dgm:prSet/>
      <dgm:spPr/>
      <dgm:t>
        <a:bodyPr/>
        <a:lstStyle/>
        <a:p>
          <a:endParaRPr lang="en-US"/>
        </a:p>
      </dgm:t>
    </dgm:pt>
    <dgm:pt modelId="{3E996E97-BDA7-4F32-8AEF-1E336C5CE418}">
      <dgm:prSet phldrT="[Text]"/>
      <dgm:spPr/>
      <dgm:t>
        <a:bodyPr/>
        <a:lstStyle/>
        <a:p>
          <a:r>
            <a:rPr lang="fa-IR" dirty="0">
              <a:cs typeface="B Nazanin" panose="00000400000000000000" pitchFamily="2" charset="-78"/>
            </a:rPr>
            <a:t>مهارت‌های غیرکلامی</a:t>
          </a:r>
          <a:endParaRPr lang="en-US" dirty="0"/>
        </a:p>
      </dgm:t>
    </dgm:pt>
    <dgm:pt modelId="{3C4B8395-BE2E-4C37-8014-222F85A46F1C}" type="parTrans" cxnId="{CFA577D2-1329-479D-8C4E-F7AAE9FEFEEC}">
      <dgm:prSet/>
      <dgm:spPr/>
      <dgm:t>
        <a:bodyPr/>
        <a:lstStyle/>
        <a:p>
          <a:endParaRPr lang="en-US"/>
        </a:p>
      </dgm:t>
    </dgm:pt>
    <dgm:pt modelId="{4D1DF144-C843-4B46-B1C3-B46021F4703F}" type="sibTrans" cxnId="{CFA577D2-1329-479D-8C4E-F7AAE9FEFEEC}">
      <dgm:prSet/>
      <dgm:spPr/>
      <dgm:t>
        <a:bodyPr/>
        <a:lstStyle/>
        <a:p>
          <a:endParaRPr lang="en-US"/>
        </a:p>
      </dgm:t>
    </dgm:pt>
    <dgm:pt modelId="{CA19FA7A-4209-4E1E-9FDD-744E49529125}">
      <dgm:prSet phldrT="[Text]"/>
      <dgm:spPr/>
      <dgm:t>
        <a:bodyPr/>
        <a:lstStyle/>
        <a:p>
          <a:r>
            <a:rPr lang="fa-IR" dirty="0">
              <a:cs typeface="B Nazanin" panose="00000400000000000000" pitchFamily="2" charset="-78"/>
            </a:rPr>
            <a:t>مهارت‌های کلامی</a:t>
          </a:r>
          <a:endParaRPr lang="en-US" dirty="0"/>
        </a:p>
      </dgm:t>
    </dgm:pt>
    <dgm:pt modelId="{04E8B028-501A-4FEE-9538-952A61EF53EB}" type="parTrans" cxnId="{8E821955-1010-4429-A2DB-DF0243328304}">
      <dgm:prSet/>
      <dgm:spPr/>
      <dgm:t>
        <a:bodyPr/>
        <a:lstStyle/>
        <a:p>
          <a:endParaRPr lang="en-US"/>
        </a:p>
      </dgm:t>
    </dgm:pt>
    <dgm:pt modelId="{157EECDA-9278-441B-BAD4-092DE37E1F6D}" type="sibTrans" cxnId="{8E821955-1010-4429-A2DB-DF0243328304}">
      <dgm:prSet/>
      <dgm:spPr/>
      <dgm:t>
        <a:bodyPr/>
        <a:lstStyle/>
        <a:p>
          <a:endParaRPr lang="en-US"/>
        </a:p>
      </dgm:t>
    </dgm:pt>
    <dgm:pt modelId="{D9B5D681-E03C-4697-B614-8259A2053E1C}">
      <dgm:prSet phldrT="[Text]"/>
      <dgm:spPr/>
      <dgm:t>
        <a:bodyPr/>
        <a:lstStyle/>
        <a:p>
          <a:r>
            <a:rPr lang="fa-IR" dirty="0">
              <a:cs typeface="B Nazanin" panose="00000400000000000000" pitchFamily="2" charset="-78"/>
            </a:rPr>
            <a:t>مهارت در موقعیت‌های دشوار: شکایت و خشم</a:t>
          </a:r>
          <a:endParaRPr lang="en-US" dirty="0"/>
        </a:p>
      </dgm:t>
    </dgm:pt>
    <dgm:pt modelId="{E06C4834-171B-4844-B213-81122739571D}" type="parTrans" cxnId="{538503B2-BF0D-4D50-AE6E-8E85B104879E}">
      <dgm:prSet/>
      <dgm:spPr/>
      <dgm:t>
        <a:bodyPr/>
        <a:lstStyle/>
        <a:p>
          <a:endParaRPr lang="en-US"/>
        </a:p>
      </dgm:t>
    </dgm:pt>
    <dgm:pt modelId="{0B2BDA12-B16A-40A4-8835-EF64C4D9D127}" type="sibTrans" cxnId="{538503B2-BF0D-4D50-AE6E-8E85B104879E}">
      <dgm:prSet/>
      <dgm:spPr/>
      <dgm:t>
        <a:bodyPr/>
        <a:lstStyle/>
        <a:p>
          <a:endParaRPr lang="en-US"/>
        </a:p>
      </dgm:t>
    </dgm:pt>
    <dgm:pt modelId="{B815A67D-C541-49DF-93D4-0A7951602C56}">
      <dgm:prSet phldrT="[Text]"/>
      <dgm:spPr/>
      <dgm:t>
        <a:bodyPr/>
        <a:lstStyle/>
        <a:p>
          <a:r>
            <a:rPr lang="fa-IR" dirty="0">
              <a:cs typeface="B Nazanin" panose="00000400000000000000" pitchFamily="2" charset="-78"/>
            </a:rPr>
            <a:t>مهارت‌های نوشتاری</a:t>
          </a:r>
          <a:endParaRPr lang="en-US" dirty="0"/>
        </a:p>
      </dgm:t>
    </dgm:pt>
    <dgm:pt modelId="{874F8A25-7979-4FC2-B518-B58F0137BD8F}" type="parTrans" cxnId="{DD4AA808-4ED6-4590-9DDD-5930E5414C67}">
      <dgm:prSet/>
      <dgm:spPr/>
      <dgm:t>
        <a:bodyPr/>
        <a:lstStyle/>
        <a:p>
          <a:endParaRPr lang="en-US"/>
        </a:p>
      </dgm:t>
    </dgm:pt>
    <dgm:pt modelId="{C2878CCD-F09C-4D03-B6E8-CD0BF0EE0DB0}" type="sibTrans" cxnId="{DD4AA808-4ED6-4590-9DDD-5930E5414C67}">
      <dgm:prSet/>
      <dgm:spPr/>
      <dgm:t>
        <a:bodyPr/>
        <a:lstStyle/>
        <a:p>
          <a:endParaRPr lang="en-US"/>
        </a:p>
      </dgm:t>
    </dgm:pt>
    <dgm:pt modelId="{BA53FDD3-17EA-4221-B980-9DA4FAD3C1B3}" type="pres">
      <dgm:prSet presAssocID="{5CA3A8B1-47CC-45C1-AE0E-60C28299A981}" presName="composite" presStyleCnt="0">
        <dgm:presLayoutVars>
          <dgm:chMax val="1"/>
          <dgm:dir/>
          <dgm:resizeHandles val="exact"/>
        </dgm:presLayoutVars>
      </dgm:prSet>
      <dgm:spPr/>
    </dgm:pt>
    <dgm:pt modelId="{F725858E-E8F4-44C1-9567-8F15937511A5}" type="pres">
      <dgm:prSet presAssocID="{5CA3A8B1-47CC-45C1-AE0E-60C28299A981}" presName="radial" presStyleCnt="0">
        <dgm:presLayoutVars>
          <dgm:animLvl val="ctr"/>
        </dgm:presLayoutVars>
      </dgm:prSet>
      <dgm:spPr/>
    </dgm:pt>
    <dgm:pt modelId="{A5D27586-DDFE-45B3-8C8F-CBAE1003DC3B}" type="pres">
      <dgm:prSet presAssocID="{1E8783F4-E42B-4247-944A-CBE494E8C0CC}" presName="centerShape" presStyleLbl="vennNode1" presStyleIdx="0" presStyleCnt="5"/>
      <dgm:spPr/>
    </dgm:pt>
    <dgm:pt modelId="{A7A70C9F-FEE5-4947-9D8B-B62831B17A6A}" type="pres">
      <dgm:prSet presAssocID="{3E996E97-BDA7-4F32-8AEF-1E336C5CE418}" presName="node" presStyleLbl="vennNode1" presStyleIdx="1" presStyleCnt="5">
        <dgm:presLayoutVars>
          <dgm:bulletEnabled val="1"/>
        </dgm:presLayoutVars>
      </dgm:prSet>
      <dgm:spPr/>
    </dgm:pt>
    <dgm:pt modelId="{36502796-B5DF-4ECB-BC4F-234045FCDF92}" type="pres">
      <dgm:prSet presAssocID="{CA19FA7A-4209-4E1E-9FDD-744E49529125}" presName="node" presStyleLbl="vennNode1" presStyleIdx="2" presStyleCnt="5">
        <dgm:presLayoutVars>
          <dgm:bulletEnabled val="1"/>
        </dgm:presLayoutVars>
      </dgm:prSet>
      <dgm:spPr/>
    </dgm:pt>
    <dgm:pt modelId="{909A9162-0FF6-4CFD-825B-01EE97BB3B56}" type="pres">
      <dgm:prSet presAssocID="{D9B5D681-E03C-4697-B614-8259A2053E1C}" presName="node" presStyleLbl="vennNode1" presStyleIdx="3" presStyleCnt="5">
        <dgm:presLayoutVars>
          <dgm:bulletEnabled val="1"/>
        </dgm:presLayoutVars>
      </dgm:prSet>
      <dgm:spPr/>
    </dgm:pt>
    <dgm:pt modelId="{58CD62C8-2EC4-49A6-A75B-3553E5519EEC}" type="pres">
      <dgm:prSet presAssocID="{B815A67D-C541-49DF-93D4-0A7951602C56}" presName="node" presStyleLbl="vennNode1" presStyleIdx="4" presStyleCnt="5">
        <dgm:presLayoutVars>
          <dgm:bulletEnabled val="1"/>
        </dgm:presLayoutVars>
      </dgm:prSet>
      <dgm:spPr/>
    </dgm:pt>
  </dgm:ptLst>
  <dgm:cxnLst>
    <dgm:cxn modelId="{DD4AA808-4ED6-4590-9DDD-5930E5414C67}" srcId="{1E8783F4-E42B-4247-944A-CBE494E8C0CC}" destId="{B815A67D-C541-49DF-93D4-0A7951602C56}" srcOrd="3" destOrd="0" parTransId="{874F8A25-7979-4FC2-B518-B58F0137BD8F}" sibTransId="{C2878CCD-F09C-4D03-B6E8-CD0BF0EE0DB0}"/>
    <dgm:cxn modelId="{1686E21E-BEB0-4B3C-91A4-03F1B47FB811}" type="presOf" srcId="{3E996E97-BDA7-4F32-8AEF-1E336C5CE418}" destId="{A7A70C9F-FEE5-4947-9D8B-B62831B17A6A}" srcOrd="0" destOrd="0" presId="urn:microsoft.com/office/officeart/2005/8/layout/radial3"/>
    <dgm:cxn modelId="{8AAA0020-D306-4680-9DF2-5E4E481B0150}" type="presOf" srcId="{1E8783F4-E42B-4247-944A-CBE494E8C0CC}" destId="{A5D27586-DDFE-45B3-8C8F-CBAE1003DC3B}" srcOrd="0" destOrd="0" presId="urn:microsoft.com/office/officeart/2005/8/layout/radial3"/>
    <dgm:cxn modelId="{2D217667-08B2-4CAD-9E80-F40A9A811469}" type="presOf" srcId="{D9B5D681-E03C-4697-B614-8259A2053E1C}" destId="{909A9162-0FF6-4CFD-825B-01EE97BB3B56}" srcOrd="0" destOrd="0" presId="urn:microsoft.com/office/officeart/2005/8/layout/radial3"/>
    <dgm:cxn modelId="{8E821955-1010-4429-A2DB-DF0243328304}" srcId="{1E8783F4-E42B-4247-944A-CBE494E8C0CC}" destId="{CA19FA7A-4209-4E1E-9FDD-744E49529125}" srcOrd="1" destOrd="0" parTransId="{04E8B028-501A-4FEE-9538-952A61EF53EB}" sibTransId="{157EECDA-9278-441B-BAD4-092DE37E1F6D}"/>
    <dgm:cxn modelId="{498C1182-40D1-4229-B1C3-9B9B9E54707C}" type="presOf" srcId="{CA19FA7A-4209-4E1E-9FDD-744E49529125}" destId="{36502796-B5DF-4ECB-BC4F-234045FCDF92}" srcOrd="0" destOrd="0" presId="urn:microsoft.com/office/officeart/2005/8/layout/radial3"/>
    <dgm:cxn modelId="{F16D5387-1264-420F-9F12-A4E2671E1191}" srcId="{5CA3A8B1-47CC-45C1-AE0E-60C28299A981}" destId="{1E8783F4-E42B-4247-944A-CBE494E8C0CC}" srcOrd="0" destOrd="0" parTransId="{3E3098C5-E705-487D-8531-1F5F55EBF16A}" sibTransId="{8E710103-FB2C-4823-B611-04A2AB044016}"/>
    <dgm:cxn modelId="{538503B2-BF0D-4D50-AE6E-8E85B104879E}" srcId="{1E8783F4-E42B-4247-944A-CBE494E8C0CC}" destId="{D9B5D681-E03C-4697-B614-8259A2053E1C}" srcOrd="2" destOrd="0" parTransId="{E06C4834-171B-4844-B213-81122739571D}" sibTransId="{0B2BDA12-B16A-40A4-8835-EF64C4D9D127}"/>
    <dgm:cxn modelId="{1E8BD8C1-C64D-4585-9216-396617609CE2}" type="presOf" srcId="{5CA3A8B1-47CC-45C1-AE0E-60C28299A981}" destId="{BA53FDD3-17EA-4221-B980-9DA4FAD3C1B3}" srcOrd="0" destOrd="0" presId="urn:microsoft.com/office/officeart/2005/8/layout/radial3"/>
    <dgm:cxn modelId="{CFA577D2-1329-479D-8C4E-F7AAE9FEFEEC}" srcId="{1E8783F4-E42B-4247-944A-CBE494E8C0CC}" destId="{3E996E97-BDA7-4F32-8AEF-1E336C5CE418}" srcOrd="0" destOrd="0" parTransId="{3C4B8395-BE2E-4C37-8014-222F85A46F1C}" sibTransId="{4D1DF144-C843-4B46-B1C3-B46021F4703F}"/>
    <dgm:cxn modelId="{6294C3D5-249C-4602-AEF0-267B89A3A688}" type="presOf" srcId="{B815A67D-C541-49DF-93D4-0A7951602C56}" destId="{58CD62C8-2EC4-49A6-A75B-3553E5519EEC}" srcOrd="0" destOrd="0" presId="urn:microsoft.com/office/officeart/2005/8/layout/radial3"/>
    <dgm:cxn modelId="{CF15DF26-87D0-41F5-B209-B08C3E40D8C9}" type="presParOf" srcId="{BA53FDD3-17EA-4221-B980-9DA4FAD3C1B3}" destId="{F725858E-E8F4-44C1-9567-8F15937511A5}" srcOrd="0" destOrd="0" presId="urn:microsoft.com/office/officeart/2005/8/layout/radial3"/>
    <dgm:cxn modelId="{97C88925-E430-4F6B-9ED1-62CF7E239B4E}" type="presParOf" srcId="{F725858E-E8F4-44C1-9567-8F15937511A5}" destId="{A5D27586-DDFE-45B3-8C8F-CBAE1003DC3B}" srcOrd="0" destOrd="0" presId="urn:microsoft.com/office/officeart/2005/8/layout/radial3"/>
    <dgm:cxn modelId="{86D07000-24A8-4056-8CE0-98C21290478D}" type="presParOf" srcId="{F725858E-E8F4-44C1-9567-8F15937511A5}" destId="{A7A70C9F-FEE5-4947-9D8B-B62831B17A6A}" srcOrd="1" destOrd="0" presId="urn:microsoft.com/office/officeart/2005/8/layout/radial3"/>
    <dgm:cxn modelId="{D4B79869-02D5-4115-BC22-9977D9EC2832}" type="presParOf" srcId="{F725858E-E8F4-44C1-9567-8F15937511A5}" destId="{36502796-B5DF-4ECB-BC4F-234045FCDF92}" srcOrd="2" destOrd="0" presId="urn:microsoft.com/office/officeart/2005/8/layout/radial3"/>
    <dgm:cxn modelId="{A5E06C90-44C7-4F67-9808-D38A9975069E}" type="presParOf" srcId="{F725858E-E8F4-44C1-9567-8F15937511A5}" destId="{909A9162-0FF6-4CFD-825B-01EE97BB3B56}" srcOrd="3" destOrd="0" presId="urn:microsoft.com/office/officeart/2005/8/layout/radial3"/>
    <dgm:cxn modelId="{A2B4B766-5F95-49D5-8A4B-5056EE678C26}" type="presParOf" srcId="{F725858E-E8F4-44C1-9567-8F15937511A5}" destId="{58CD62C8-2EC4-49A6-A75B-3553E5519EEC}"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FA941A-50F4-4012-B33C-328A1D294776}"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08BE9F26-1BB5-445A-AC88-0FB7F9CD4E79}">
      <dgm:prSet phldrT="[Text]" custT="1"/>
      <dgm:spPr/>
      <dgm:t>
        <a:bodyPr/>
        <a:lstStyle/>
        <a:p>
          <a:r>
            <a:rPr lang="fa-IR" sz="1800" dirty="0">
              <a:cs typeface="B Nazanin" panose="00000400000000000000" pitchFamily="2" charset="-78"/>
            </a:rPr>
            <a:t>فضای بیرونی کتابخانه</a:t>
          </a:r>
          <a:endParaRPr lang="en-US" sz="1800" dirty="0">
            <a:cs typeface="B Nazanin" panose="00000400000000000000" pitchFamily="2" charset="-78"/>
          </a:endParaRPr>
        </a:p>
      </dgm:t>
    </dgm:pt>
    <dgm:pt modelId="{20D20D93-4165-425E-B8D7-5E6C7372E37C}" type="parTrans" cxnId="{D74F0ECF-35AA-4C68-B374-A6357FC0FDAC}">
      <dgm:prSet/>
      <dgm:spPr/>
      <dgm:t>
        <a:bodyPr/>
        <a:lstStyle/>
        <a:p>
          <a:endParaRPr lang="en-US"/>
        </a:p>
      </dgm:t>
    </dgm:pt>
    <dgm:pt modelId="{440EF793-9EE5-4CF8-9A40-5468C8AEA392}" type="sibTrans" cxnId="{D74F0ECF-35AA-4C68-B374-A6357FC0FDAC}">
      <dgm:prSet/>
      <dgm:spPr/>
      <dgm:t>
        <a:bodyPr/>
        <a:lstStyle/>
        <a:p>
          <a:endParaRPr lang="en-US"/>
        </a:p>
      </dgm:t>
    </dgm:pt>
    <dgm:pt modelId="{FCA843FE-CA62-42CE-9CC3-59BE1B004DAD}">
      <dgm:prSet phldrT="[Text]" custT="1"/>
      <dgm:spPr/>
      <dgm:t>
        <a:bodyPr/>
        <a:lstStyle/>
        <a:p>
          <a:r>
            <a:rPr lang="fa-IR" sz="1800" dirty="0">
              <a:cs typeface="B Nazanin" panose="00000400000000000000" pitchFamily="2" charset="-78"/>
            </a:rPr>
            <a:t>محیط کار</a:t>
          </a:r>
          <a:endParaRPr lang="en-US" sz="1800" dirty="0">
            <a:cs typeface="B Nazanin" panose="00000400000000000000" pitchFamily="2" charset="-78"/>
          </a:endParaRPr>
        </a:p>
      </dgm:t>
    </dgm:pt>
    <dgm:pt modelId="{52FE6107-8EBE-415D-8D4D-5F3C09637DF7}" type="parTrans" cxnId="{B1C024FD-AC49-4718-BB5E-5D442AD25551}">
      <dgm:prSet/>
      <dgm:spPr/>
      <dgm:t>
        <a:bodyPr/>
        <a:lstStyle/>
        <a:p>
          <a:endParaRPr lang="en-US"/>
        </a:p>
      </dgm:t>
    </dgm:pt>
    <dgm:pt modelId="{EE2B3121-16DD-43C4-AD5E-B110185BD055}" type="sibTrans" cxnId="{B1C024FD-AC49-4718-BB5E-5D442AD25551}">
      <dgm:prSet/>
      <dgm:spPr/>
      <dgm:t>
        <a:bodyPr/>
        <a:lstStyle/>
        <a:p>
          <a:endParaRPr lang="en-US"/>
        </a:p>
      </dgm:t>
    </dgm:pt>
    <dgm:pt modelId="{78DE1153-433C-49C4-92DE-13F8F9508438}">
      <dgm:prSet phldrT="[Text]" custT="1"/>
      <dgm:spPr/>
      <dgm:t>
        <a:bodyPr/>
        <a:lstStyle/>
        <a:p>
          <a:r>
            <a:rPr lang="fa-IR" sz="1800" dirty="0">
              <a:cs typeface="B Nazanin" panose="00000400000000000000" pitchFamily="2" charset="-78"/>
            </a:rPr>
            <a:t>ظاهر و لباس</a:t>
          </a:r>
          <a:endParaRPr lang="en-US" sz="1800" dirty="0">
            <a:cs typeface="B Nazanin" panose="00000400000000000000" pitchFamily="2" charset="-78"/>
          </a:endParaRPr>
        </a:p>
      </dgm:t>
    </dgm:pt>
    <dgm:pt modelId="{BC6D7DBC-7C12-4CC2-9E30-99F316F27D3E}" type="parTrans" cxnId="{2713CDC4-27CC-4E26-A9A7-553E2BE3B83F}">
      <dgm:prSet/>
      <dgm:spPr/>
      <dgm:t>
        <a:bodyPr/>
        <a:lstStyle/>
        <a:p>
          <a:endParaRPr lang="en-US"/>
        </a:p>
      </dgm:t>
    </dgm:pt>
    <dgm:pt modelId="{C1151C46-961D-4F71-A159-1F74F405ABAC}" type="sibTrans" cxnId="{2713CDC4-27CC-4E26-A9A7-553E2BE3B83F}">
      <dgm:prSet/>
      <dgm:spPr/>
      <dgm:t>
        <a:bodyPr/>
        <a:lstStyle/>
        <a:p>
          <a:endParaRPr lang="en-US"/>
        </a:p>
      </dgm:t>
    </dgm:pt>
    <dgm:pt modelId="{D549BE0D-232F-4E1C-A807-E63888C75C71}">
      <dgm:prSet phldrT="[Text]" custT="1"/>
      <dgm:spPr/>
      <dgm:t>
        <a:bodyPr/>
        <a:lstStyle/>
        <a:p>
          <a:r>
            <a:rPr lang="fa-IR" sz="1800" dirty="0">
              <a:cs typeface="B Nazanin" panose="00000400000000000000" pitchFamily="2" charset="-78"/>
            </a:rPr>
            <a:t> حرکات ورفتار</a:t>
          </a:r>
          <a:endParaRPr lang="en-US" sz="1800" dirty="0">
            <a:cs typeface="B Nazanin" panose="00000400000000000000" pitchFamily="2" charset="-78"/>
          </a:endParaRPr>
        </a:p>
      </dgm:t>
    </dgm:pt>
    <dgm:pt modelId="{B4B84ECF-EFDF-453F-B8F3-8682D243B25D}" type="parTrans" cxnId="{5EABAB30-9059-4F25-A7C7-7E130CEAC912}">
      <dgm:prSet/>
      <dgm:spPr/>
      <dgm:t>
        <a:bodyPr/>
        <a:lstStyle/>
        <a:p>
          <a:endParaRPr lang="en-US"/>
        </a:p>
      </dgm:t>
    </dgm:pt>
    <dgm:pt modelId="{F0F13F16-BA1B-452A-A0C0-4BC5A3D114BD}" type="sibTrans" cxnId="{5EABAB30-9059-4F25-A7C7-7E130CEAC912}">
      <dgm:prSet/>
      <dgm:spPr/>
      <dgm:t>
        <a:bodyPr/>
        <a:lstStyle/>
        <a:p>
          <a:endParaRPr lang="en-US"/>
        </a:p>
      </dgm:t>
    </dgm:pt>
    <dgm:pt modelId="{C13F5043-A41A-4669-9B7E-246994563335}" type="pres">
      <dgm:prSet presAssocID="{25FA941A-50F4-4012-B33C-328A1D294776}" presName="Name0" presStyleCnt="0">
        <dgm:presLayoutVars>
          <dgm:chMax val="7"/>
          <dgm:resizeHandles val="exact"/>
        </dgm:presLayoutVars>
      </dgm:prSet>
      <dgm:spPr/>
    </dgm:pt>
    <dgm:pt modelId="{2FA64AFC-C0A4-4BD4-AC15-65A1DB03EF9E}" type="pres">
      <dgm:prSet presAssocID="{25FA941A-50F4-4012-B33C-328A1D294776}" presName="comp1" presStyleCnt="0"/>
      <dgm:spPr/>
    </dgm:pt>
    <dgm:pt modelId="{A7368E4C-094E-427F-8C7A-32E063FC5BBC}" type="pres">
      <dgm:prSet presAssocID="{25FA941A-50F4-4012-B33C-328A1D294776}" presName="circle1" presStyleLbl="node1" presStyleIdx="0" presStyleCnt="4" custScaleX="126154"/>
      <dgm:spPr/>
    </dgm:pt>
    <dgm:pt modelId="{0B5E609E-8AA0-4B6F-ABEA-4F50617A703D}" type="pres">
      <dgm:prSet presAssocID="{25FA941A-50F4-4012-B33C-328A1D294776}" presName="c1text" presStyleLbl="node1" presStyleIdx="0" presStyleCnt="4">
        <dgm:presLayoutVars>
          <dgm:bulletEnabled val="1"/>
        </dgm:presLayoutVars>
      </dgm:prSet>
      <dgm:spPr/>
    </dgm:pt>
    <dgm:pt modelId="{B213B985-1A89-49DF-B50A-B5CFDFAEA2B7}" type="pres">
      <dgm:prSet presAssocID="{25FA941A-50F4-4012-B33C-328A1D294776}" presName="comp2" presStyleCnt="0"/>
      <dgm:spPr/>
    </dgm:pt>
    <dgm:pt modelId="{C773AA53-FAA2-4926-B78E-6E1C9F874B85}" type="pres">
      <dgm:prSet presAssocID="{25FA941A-50F4-4012-B33C-328A1D294776}" presName="circle2" presStyleLbl="node1" presStyleIdx="1" presStyleCnt="4" custScaleX="115089"/>
      <dgm:spPr/>
    </dgm:pt>
    <dgm:pt modelId="{260F1260-FC36-4432-A898-C3463739D7FF}" type="pres">
      <dgm:prSet presAssocID="{25FA941A-50F4-4012-B33C-328A1D294776}" presName="c2text" presStyleLbl="node1" presStyleIdx="1" presStyleCnt="4">
        <dgm:presLayoutVars>
          <dgm:bulletEnabled val="1"/>
        </dgm:presLayoutVars>
      </dgm:prSet>
      <dgm:spPr/>
    </dgm:pt>
    <dgm:pt modelId="{37067106-1B33-4652-806A-9AF9883837B0}" type="pres">
      <dgm:prSet presAssocID="{25FA941A-50F4-4012-B33C-328A1D294776}" presName="comp3" presStyleCnt="0"/>
      <dgm:spPr/>
    </dgm:pt>
    <dgm:pt modelId="{9AF351EB-38CE-45CA-AB81-A8618BB2B472}" type="pres">
      <dgm:prSet presAssocID="{25FA941A-50F4-4012-B33C-328A1D294776}" presName="circle3" presStyleLbl="node1" presStyleIdx="2" presStyleCnt="4"/>
      <dgm:spPr/>
    </dgm:pt>
    <dgm:pt modelId="{818AD03F-8627-44F0-961B-14CF0550E1F7}" type="pres">
      <dgm:prSet presAssocID="{25FA941A-50F4-4012-B33C-328A1D294776}" presName="c3text" presStyleLbl="node1" presStyleIdx="2" presStyleCnt="4">
        <dgm:presLayoutVars>
          <dgm:bulletEnabled val="1"/>
        </dgm:presLayoutVars>
      </dgm:prSet>
      <dgm:spPr/>
    </dgm:pt>
    <dgm:pt modelId="{D0AB2D0C-E7A1-4E5C-BCBE-7B2489FDC852}" type="pres">
      <dgm:prSet presAssocID="{25FA941A-50F4-4012-B33C-328A1D294776}" presName="comp4" presStyleCnt="0"/>
      <dgm:spPr/>
    </dgm:pt>
    <dgm:pt modelId="{0327F80D-CE09-4625-8F38-5EB6D2794D67}" type="pres">
      <dgm:prSet presAssocID="{25FA941A-50F4-4012-B33C-328A1D294776}" presName="circle4" presStyleLbl="node1" presStyleIdx="3" presStyleCnt="4"/>
      <dgm:spPr/>
    </dgm:pt>
    <dgm:pt modelId="{56B0B0D7-CB19-42D1-B377-0FF042AEF505}" type="pres">
      <dgm:prSet presAssocID="{25FA941A-50F4-4012-B33C-328A1D294776}" presName="c4text" presStyleLbl="node1" presStyleIdx="3" presStyleCnt="4">
        <dgm:presLayoutVars>
          <dgm:bulletEnabled val="1"/>
        </dgm:presLayoutVars>
      </dgm:prSet>
      <dgm:spPr/>
    </dgm:pt>
  </dgm:ptLst>
  <dgm:cxnLst>
    <dgm:cxn modelId="{068A4815-63BF-4FE4-B4A5-2F7C58A6F354}" type="presOf" srcId="{78DE1153-433C-49C4-92DE-13F8F9508438}" destId="{9AF351EB-38CE-45CA-AB81-A8618BB2B472}" srcOrd="0" destOrd="0" presId="urn:microsoft.com/office/officeart/2005/8/layout/venn2"/>
    <dgm:cxn modelId="{C4516116-4494-47E7-9B20-B72DC3CB1445}" type="presOf" srcId="{FCA843FE-CA62-42CE-9CC3-59BE1B004DAD}" destId="{260F1260-FC36-4432-A898-C3463739D7FF}" srcOrd="1" destOrd="0" presId="urn:microsoft.com/office/officeart/2005/8/layout/venn2"/>
    <dgm:cxn modelId="{026C9620-BE6F-49BA-A6BC-D6EAC55AAC10}" type="presOf" srcId="{08BE9F26-1BB5-445A-AC88-0FB7F9CD4E79}" destId="{A7368E4C-094E-427F-8C7A-32E063FC5BBC}" srcOrd="0" destOrd="0" presId="urn:microsoft.com/office/officeart/2005/8/layout/venn2"/>
    <dgm:cxn modelId="{5EABAB30-9059-4F25-A7C7-7E130CEAC912}" srcId="{25FA941A-50F4-4012-B33C-328A1D294776}" destId="{D549BE0D-232F-4E1C-A807-E63888C75C71}" srcOrd="3" destOrd="0" parTransId="{B4B84ECF-EFDF-453F-B8F3-8682D243B25D}" sibTransId="{F0F13F16-BA1B-452A-A0C0-4BC5A3D114BD}"/>
    <dgm:cxn modelId="{15D2CE5B-D8C2-44EE-AE52-AA7A5A2D9367}" type="presOf" srcId="{D549BE0D-232F-4E1C-A807-E63888C75C71}" destId="{0327F80D-CE09-4625-8F38-5EB6D2794D67}" srcOrd="0" destOrd="0" presId="urn:microsoft.com/office/officeart/2005/8/layout/venn2"/>
    <dgm:cxn modelId="{A003CB5E-6420-4081-BE97-D6825168CC8B}" type="presOf" srcId="{FCA843FE-CA62-42CE-9CC3-59BE1B004DAD}" destId="{C773AA53-FAA2-4926-B78E-6E1C9F874B85}" srcOrd="0" destOrd="0" presId="urn:microsoft.com/office/officeart/2005/8/layout/venn2"/>
    <dgm:cxn modelId="{A99C7360-8CCB-4D66-B64C-422DC52D5A4C}" type="presOf" srcId="{D549BE0D-232F-4E1C-A807-E63888C75C71}" destId="{56B0B0D7-CB19-42D1-B377-0FF042AEF505}" srcOrd="1" destOrd="0" presId="urn:microsoft.com/office/officeart/2005/8/layout/venn2"/>
    <dgm:cxn modelId="{6A342A77-691E-43FC-B637-C81E16354E3A}" type="presOf" srcId="{25FA941A-50F4-4012-B33C-328A1D294776}" destId="{C13F5043-A41A-4669-9B7E-246994563335}" srcOrd="0" destOrd="0" presId="urn:microsoft.com/office/officeart/2005/8/layout/venn2"/>
    <dgm:cxn modelId="{6C40869A-2691-4BD9-8B5B-FCFD0E1E8028}" type="presOf" srcId="{08BE9F26-1BB5-445A-AC88-0FB7F9CD4E79}" destId="{0B5E609E-8AA0-4B6F-ABEA-4F50617A703D}" srcOrd="1" destOrd="0" presId="urn:microsoft.com/office/officeart/2005/8/layout/venn2"/>
    <dgm:cxn modelId="{EDB11CB6-A4F9-4B63-972E-9E980E96B09F}" type="presOf" srcId="{78DE1153-433C-49C4-92DE-13F8F9508438}" destId="{818AD03F-8627-44F0-961B-14CF0550E1F7}" srcOrd="1" destOrd="0" presId="urn:microsoft.com/office/officeart/2005/8/layout/venn2"/>
    <dgm:cxn modelId="{2713CDC4-27CC-4E26-A9A7-553E2BE3B83F}" srcId="{25FA941A-50F4-4012-B33C-328A1D294776}" destId="{78DE1153-433C-49C4-92DE-13F8F9508438}" srcOrd="2" destOrd="0" parTransId="{BC6D7DBC-7C12-4CC2-9E30-99F316F27D3E}" sibTransId="{C1151C46-961D-4F71-A159-1F74F405ABAC}"/>
    <dgm:cxn modelId="{D74F0ECF-35AA-4C68-B374-A6357FC0FDAC}" srcId="{25FA941A-50F4-4012-B33C-328A1D294776}" destId="{08BE9F26-1BB5-445A-AC88-0FB7F9CD4E79}" srcOrd="0" destOrd="0" parTransId="{20D20D93-4165-425E-B8D7-5E6C7372E37C}" sibTransId="{440EF793-9EE5-4CF8-9A40-5468C8AEA392}"/>
    <dgm:cxn modelId="{B1C024FD-AC49-4718-BB5E-5D442AD25551}" srcId="{25FA941A-50F4-4012-B33C-328A1D294776}" destId="{FCA843FE-CA62-42CE-9CC3-59BE1B004DAD}" srcOrd="1" destOrd="0" parTransId="{52FE6107-8EBE-415D-8D4D-5F3C09637DF7}" sibTransId="{EE2B3121-16DD-43C4-AD5E-B110185BD055}"/>
    <dgm:cxn modelId="{C9ACD6F1-C1D6-40DD-BD6B-CAD0C261CDFE}" type="presParOf" srcId="{C13F5043-A41A-4669-9B7E-246994563335}" destId="{2FA64AFC-C0A4-4BD4-AC15-65A1DB03EF9E}" srcOrd="0" destOrd="0" presId="urn:microsoft.com/office/officeart/2005/8/layout/venn2"/>
    <dgm:cxn modelId="{0EA193D6-FDA6-4454-9F9D-25A9E301567E}" type="presParOf" srcId="{2FA64AFC-C0A4-4BD4-AC15-65A1DB03EF9E}" destId="{A7368E4C-094E-427F-8C7A-32E063FC5BBC}" srcOrd="0" destOrd="0" presId="urn:microsoft.com/office/officeart/2005/8/layout/venn2"/>
    <dgm:cxn modelId="{F976185E-E472-4E8E-9BD4-D9634417F1F3}" type="presParOf" srcId="{2FA64AFC-C0A4-4BD4-AC15-65A1DB03EF9E}" destId="{0B5E609E-8AA0-4B6F-ABEA-4F50617A703D}" srcOrd="1" destOrd="0" presId="urn:microsoft.com/office/officeart/2005/8/layout/venn2"/>
    <dgm:cxn modelId="{72A6BBA9-6D2A-4C9C-9494-48C5303B71FE}" type="presParOf" srcId="{C13F5043-A41A-4669-9B7E-246994563335}" destId="{B213B985-1A89-49DF-B50A-B5CFDFAEA2B7}" srcOrd="1" destOrd="0" presId="urn:microsoft.com/office/officeart/2005/8/layout/venn2"/>
    <dgm:cxn modelId="{9101158A-D469-4642-94CD-C3E7CB0A4D49}" type="presParOf" srcId="{B213B985-1A89-49DF-B50A-B5CFDFAEA2B7}" destId="{C773AA53-FAA2-4926-B78E-6E1C9F874B85}" srcOrd="0" destOrd="0" presId="urn:microsoft.com/office/officeart/2005/8/layout/venn2"/>
    <dgm:cxn modelId="{7251502E-CBE7-4EE3-B069-B25C5A8DC972}" type="presParOf" srcId="{B213B985-1A89-49DF-B50A-B5CFDFAEA2B7}" destId="{260F1260-FC36-4432-A898-C3463739D7FF}" srcOrd="1" destOrd="0" presId="urn:microsoft.com/office/officeart/2005/8/layout/venn2"/>
    <dgm:cxn modelId="{0B8B4BB4-076C-4D54-82C5-89C436CE1A2B}" type="presParOf" srcId="{C13F5043-A41A-4669-9B7E-246994563335}" destId="{37067106-1B33-4652-806A-9AF9883837B0}" srcOrd="2" destOrd="0" presId="urn:microsoft.com/office/officeart/2005/8/layout/venn2"/>
    <dgm:cxn modelId="{604973FA-5C05-4D71-8AA7-8E5A3084D400}" type="presParOf" srcId="{37067106-1B33-4652-806A-9AF9883837B0}" destId="{9AF351EB-38CE-45CA-AB81-A8618BB2B472}" srcOrd="0" destOrd="0" presId="urn:microsoft.com/office/officeart/2005/8/layout/venn2"/>
    <dgm:cxn modelId="{64C61591-2F65-45D6-8B9C-0E2F799FA813}" type="presParOf" srcId="{37067106-1B33-4652-806A-9AF9883837B0}" destId="{818AD03F-8627-44F0-961B-14CF0550E1F7}" srcOrd="1" destOrd="0" presId="urn:microsoft.com/office/officeart/2005/8/layout/venn2"/>
    <dgm:cxn modelId="{9F249EEB-9923-4D35-B9C4-F367315BAC20}" type="presParOf" srcId="{C13F5043-A41A-4669-9B7E-246994563335}" destId="{D0AB2D0C-E7A1-4E5C-BCBE-7B2489FDC852}" srcOrd="3" destOrd="0" presId="urn:microsoft.com/office/officeart/2005/8/layout/venn2"/>
    <dgm:cxn modelId="{D1EA34B6-7FEF-4E52-84ED-3E054C8745D4}" type="presParOf" srcId="{D0AB2D0C-E7A1-4E5C-BCBE-7B2489FDC852}" destId="{0327F80D-CE09-4625-8F38-5EB6D2794D67}" srcOrd="0" destOrd="0" presId="urn:microsoft.com/office/officeart/2005/8/layout/venn2"/>
    <dgm:cxn modelId="{5B23D923-C863-48FF-A91B-ADB3BDDAFB32}" type="presParOf" srcId="{D0AB2D0C-E7A1-4E5C-BCBE-7B2489FDC852}" destId="{56B0B0D7-CB19-42D1-B377-0FF042AEF505}"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D27586-DDFE-45B3-8C8F-CBAE1003DC3B}">
      <dsp:nvSpPr>
        <dsp:cNvPr id="0" name=""/>
        <dsp:cNvSpPr/>
      </dsp:nvSpPr>
      <dsp:spPr>
        <a:xfrm>
          <a:off x="3389039" y="1488801"/>
          <a:ext cx="3708945" cy="3708945"/>
        </a:xfrm>
        <a:prstGeom prst="ellipse">
          <a:avLst/>
        </a:prstGeom>
        <a:solidFill>
          <a:schemeClr val="accent2">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r>
            <a:rPr lang="fa-IR" sz="4100" kern="1200" dirty="0">
              <a:cs typeface="B Titr" panose="00000700000000000000" pitchFamily="2" charset="-78"/>
            </a:rPr>
            <a:t>مهارت‌های ارتباطی کتابداران</a:t>
          </a:r>
          <a:endParaRPr lang="en-US" sz="4100" kern="1200" dirty="0">
            <a:cs typeface="B Titr" panose="00000700000000000000" pitchFamily="2" charset="-78"/>
          </a:endParaRPr>
        </a:p>
      </dsp:txBody>
      <dsp:txXfrm>
        <a:off x="3932201" y="2031963"/>
        <a:ext cx="2622621" cy="2622621"/>
      </dsp:txXfrm>
    </dsp:sp>
    <dsp:sp modelId="{A7A70C9F-FEE5-4947-9D8B-B62831B17A6A}">
      <dsp:nvSpPr>
        <dsp:cNvPr id="0" name=""/>
        <dsp:cNvSpPr/>
      </dsp:nvSpPr>
      <dsp:spPr>
        <a:xfrm>
          <a:off x="4316276" y="662"/>
          <a:ext cx="1854472" cy="1854472"/>
        </a:xfrm>
        <a:prstGeom prst="ellipse">
          <a:avLst/>
        </a:prstGeom>
        <a:solidFill>
          <a:schemeClr val="accent2">
            <a:alpha val="50000"/>
            <a:hueOff val="-639735"/>
            <a:satOff val="-7212"/>
            <a:lumOff val="883"/>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مهارت‌های غیرکلامی</a:t>
          </a:r>
          <a:endParaRPr lang="en-US" sz="1800" kern="1200" dirty="0"/>
        </a:p>
      </dsp:txBody>
      <dsp:txXfrm>
        <a:off x="4587857" y="272243"/>
        <a:ext cx="1311310" cy="1311310"/>
      </dsp:txXfrm>
    </dsp:sp>
    <dsp:sp modelId="{36502796-B5DF-4ECB-BC4F-234045FCDF92}">
      <dsp:nvSpPr>
        <dsp:cNvPr id="0" name=""/>
        <dsp:cNvSpPr/>
      </dsp:nvSpPr>
      <dsp:spPr>
        <a:xfrm>
          <a:off x="6731652" y="2416038"/>
          <a:ext cx="1854472" cy="1854472"/>
        </a:xfrm>
        <a:prstGeom prst="ellipse">
          <a:avLst/>
        </a:prstGeom>
        <a:solidFill>
          <a:schemeClr val="accent2">
            <a:alpha val="50000"/>
            <a:hueOff val="-1279471"/>
            <a:satOff val="-14424"/>
            <a:lumOff val="1766"/>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مهارت‌های کلامی</a:t>
          </a:r>
          <a:endParaRPr lang="en-US" sz="1800" kern="1200" dirty="0"/>
        </a:p>
      </dsp:txBody>
      <dsp:txXfrm>
        <a:off x="7003233" y="2687619"/>
        <a:ext cx="1311310" cy="1311310"/>
      </dsp:txXfrm>
    </dsp:sp>
    <dsp:sp modelId="{909A9162-0FF6-4CFD-825B-01EE97BB3B56}">
      <dsp:nvSpPr>
        <dsp:cNvPr id="0" name=""/>
        <dsp:cNvSpPr/>
      </dsp:nvSpPr>
      <dsp:spPr>
        <a:xfrm>
          <a:off x="4316276" y="4831414"/>
          <a:ext cx="1854472" cy="1854472"/>
        </a:xfrm>
        <a:prstGeom prst="ellipse">
          <a:avLst/>
        </a:prstGeom>
        <a:solidFill>
          <a:schemeClr val="accent2">
            <a:alpha val="50000"/>
            <a:hueOff val="-1919206"/>
            <a:satOff val="-21636"/>
            <a:lumOff val="265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مهارت در موقعیت‌های دشوار: شکایت و خشم</a:t>
          </a:r>
          <a:endParaRPr lang="en-US" sz="1800" kern="1200" dirty="0"/>
        </a:p>
      </dsp:txBody>
      <dsp:txXfrm>
        <a:off x="4587857" y="5102995"/>
        <a:ext cx="1311310" cy="1311310"/>
      </dsp:txXfrm>
    </dsp:sp>
    <dsp:sp modelId="{58CD62C8-2EC4-49A6-A75B-3553E5519EEC}">
      <dsp:nvSpPr>
        <dsp:cNvPr id="0" name=""/>
        <dsp:cNvSpPr/>
      </dsp:nvSpPr>
      <dsp:spPr>
        <a:xfrm>
          <a:off x="1900900" y="2416038"/>
          <a:ext cx="1854472" cy="1854472"/>
        </a:xfrm>
        <a:prstGeom prst="ellipse">
          <a:avLst/>
        </a:prstGeom>
        <a:solidFill>
          <a:schemeClr val="accent2">
            <a:alpha val="50000"/>
            <a:hueOff val="-2558941"/>
            <a:satOff val="-28848"/>
            <a:lumOff val="3533"/>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مهارت‌های نوشتاری</a:t>
          </a:r>
          <a:endParaRPr lang="en-US" sz="1800" kern="1200" dirty="0"/>
        </a:p>
      </dsp:txBody>
      <dsp:txXfrm>
        <a:off x="2172481" y="2687619"/>
        <a:ext cx="1311310" cy="1311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368E4C-094E-427F-8C7A-32E063FC5BBC}">
      <dsp:nvSpPr>
        <dsp:cNvPr id="0" name=""/>
        <dsp:cNvSpPr/>
      </dsp:nvSpPr>
      <dsp:spPr>
        <a:xfrm>
          <a:off x="2596413" y="0"/>
          <a:ext cx="5627573" cy="446087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فضای بیرونی کتابخانه</a:t>
          </a:r>
          <a:endParaRPr lang="en-US" sz="1800" kern="1200" dirty="0">
            <a:cs typeface="B Nazanin" panose="00000400000000000000" pitchFamily="2" charset="-78"/>
          </a:endParaRPr>
        </a:p>
      </dsp:txBody>
      <dsp:txXfrm>
        <a:off x="4623465" y="223043"/>
        <a:ext cx="1573469" cy="669131"/>
      </dsp:txXfrm>
    </dsp:sp>
    <dsp:sp modelId="{C773AA53-FAA2-4926-B78E-6E1C9F874B85}">
      <dsp:nvSpPr>
        <dsp:cNvPr id="0" name=""/>
        <dsp:cNvSpPr/>
      </dsp:nvSpPr>
      <dsp:spPr>
        <a:xfrm>
          <a:off x="3356608" y="892175"/>
          <a:ext cx="4107182" cy="356870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محیط کار</a:t>
          </a:r>
          <a:endParaRPr lang="en-US" sz="1800" kern="1200" dirty="0">
            <a:cs typeface="B Nazanin" panose="00000400000000000000" pitchFamily="2" charset="-78"/>
          </a:endParaRPr>
        </a:p>
      </dsp:txBody>
      <dsp:txXfrm>
        <a:off x="4692469" y="1106297"/>
        <a:ext cx="1435460" cy="642366"/>
      </dsp:txXfrm>
    </dsp:sp>
    <dsp:sp modelId="{9AF351EB-38CE-45CA-AB81-A8618BB2B472}">
      <dsp:nvSpPr>
        <dsp:cNvPr id="0" name=""/>
        <dsp:cNvSpPr/>
      </dsp:nvSpPr>
      <dsp:spPr>
        <a:xfrm>
          <a:off x="4071937" y="1784350"/>
          <a:ext cx="2676525" cy="267652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ظاهر و لباس</a:t>
          </a:r>
          <a:endParaRPr lang="en-US" sz="1800" kern="1200" dirty="0">
            <a:cs typeface="B Nazanin" panose="00000400000000000000" pitchFamily="2" charset="-78"/>
          </a:endParaRPr>
        </a:p>
      </dsp:txBody>
      <dsp:txXfrm>
        <a:off x="4786569" y="1985089"/>
        <a:ext cx="1247260" cy="602218"/>
      </dsp:txXfrm>
    </dsp:sp>
    <dsp:sp modelId="{0327F80D-CE09-4625-8F38-5EB6D2794D67}">
      <dsp:nvSpPr>
        <dsp:cNvPr id="0" name=""/>
        <dsp:cNvSpPr/>
      </dsp:nvSpPr>
      <dsp:spPr>
        <a:xfrm>
          <a:off x="4518024" y="2676525"/>
          <a:ext cx="1784350" cy="178435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fa-IR" sz="1800" kern="1200" dirty="0">
              <a:cs typeface="B Nazanin" panose="00000400000000000000" pitchFamily="2" charset="-78"/>
            </a:rPr>
            <a:t> حرکات ورفتار</a:t>
          </a:r>
          <a:endParaRPr lang="en-US" sz="1800" kern="1200" dirty="0">
            <a:cs typeface="B Nazanin" panose="00000400000000000000" pitchFamily="2" charset="-78"/>
          </a:endParaRPr>
        </a:p>
      </dsp:txBody>
      <dsp:txXfrm>
        <a:off x="4779336" y="3122613"/>
        <a:ext cx="1261726" cy="89217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9FCAFC40-E7C0-4686-A16B-01DF421866D0}" type="datetimeFigureOut">
              <a:rPr lang="en-US" smtClean="0"/>
              <a:t>1/10/2023</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4035400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80340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658543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FDA65749-96E9-428E-9659-0DF3607A31A7}"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90645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2743789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FCAFC40-E7C0-4686-A16B-01DF421866D0}" type="datetimeFigureOut">
              <a:rPr lang="en-US" smtClean="0"/>
              <a:t>1/10/2023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1462851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FCAFC40-E7C0-4686-A16B-01DF421866D0}" type="datetimeFigureOut">
              <a:rPr lang="en-US" smtClean="0"/>
              <a:t>1/10/2023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2787601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CAFC40-E7C0-4686-A16B-01DF421866D0}" type="datetimeFigureOut">
              <a:rPr lang="en-US" smtClean="0"/>
              <a:t>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492181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9FCAFC40-E7C0-4686-A16B-01DF421866D0}" type="datetimeFigureOut">
              <a:rPr lang="en-US" smtClean="0"/>
              <a:t>1/10/2023</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56760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FCAFC40-E7C0-4686-A16B-01DF421866D0}" type="datetimeFigureOut">
              <a:rPr lang="en-US" smtClean="0"/>
              <a:t>1/10/2023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2457195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9FCAFC40-E7C0-4686-A16B-01DF421866D0}" type="datetimeFigureOut">
              <a:rPr lang="en-US" smtClean="0"/>
              <a:t>1/10/2023</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3117716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371939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FCAFC40-E7C0-4686-A16B-01DF421866D0}" type="datetimeFigureOut">
              <a:rPr lang="en-US" smtClean="0"/>
              <a:t>1/10/2023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1687710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CAFC40-E7C0-4686-A16B-01DF421866D0}" type="datetimeFigureOut">
              <a:rPr lang="en-US" smtClean="0"/>
              <a:t>1/10/2023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380121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CAFC40-E7C0-4686-A16B-01DF421866D0}" type="datetimeFigureOut">
              <a:rPr lang="en-US" smtClean="0"/>
              <a:t>1/10/2023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438140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165628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CAFC40-E7C0-4686-A16B-01DF421866D0}" type="datetimeFigureOut">
              <a:rPr lang="en-US" smtClean="0"/>
              <a:t>1/10/2023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A65749-96E9-428E-9659-0DF3607A31A7}" type="slidenum">
              <a:rPr lang="en-US" smtClean="0"/>
              <a:t>‹#›</a:t>
            </a:fld>
            <a:endParaRPr lang="en-US"/>
          </a:p>
        </p:txBody>
      </p:sp>
    </p:spTree>
    <p:extLst>
      <p:ext uri="{BB962C8B-B14F-4D97-AF65-F5344CB8AC3E}">
        <p14:creationId xmlns:p14="http://schemas.microsoft.com/office/powerpoint/2010/main" val="414124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FCAFC40-E7C0-4686-A16B-01DF421866D0}" type="datetimeFigureOut">
              <a:rPr lang="en-US" smtClean="0"/>
              <a:t>1/10/2023</a:t>
            </a:fld>
            <a:endParaRPr lang="en-US"/>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DA65749-96E9-428E-9659-0DF3607A31A7}" type="slidenum">
              <a:rPr lang="en-US" smtClean="0"/>
              <a:t>‹#›</a:t>
            </a:fld>
            <a:endParaRPr lang="en-US"/>
          </a:p>
        </p:txBody>
      </p:sp>
    </p:spTree>
    <p:extLst>
      <p:ext uri="{BB962C8B-B14F-4D97-AF65-F5344CB8AC3E}">
        <p14:creationId xmlns:p14="http://schemas.microsoft.com/office/powerpoint/2010/main" val="267671698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546B1-A8AB-4262-80FA-D65BA38348FC}"/>
              </a:ext>
            </a:extLst>
          </p:cNvPr>
          <p:cNvSpPr>
            <a:spLocks noGrp="1"/>
          </p:cNvSpPr>
          <p:nvPr>
            <p:ph type="ctrTitle"/>
          </p:nvPr>
        </p:nvSpPr>
        <p:spPr>
          <a:xfrm>
            <a:off x="1561708" y="2043114"/>
            <a:ext cx="9068586" cy="2000250"/>
          </a:xfrm>
        </p:spPr>
        <p:txBody>
          <a:bodyPr/>
          <a:lstStyle/>
          <a:p>
            <a:pPr algn="ctr" rtl="1"/>
            <a:r>
              <a:rPr lang="fa-IR" sz="6600" dirty="0">
                <a:cs typeface="B Titr" panose="00000700000000000000" pitchFamily="2" charset="-78"/>
              </a:rPr>
              <a:t>مهارت‌های ارتباطی کتابداران با تاکید بر اخلاق حرفه‌ای</a:t>
            </a:r>
            <a:endParaRPr lang="en-US" sz="6600" dirty="0">
              <a:cs typeface="B Titr" panose="00000700000000000000" pitchFamily="2" charset="-78"/>
            </a:endParaRPr>
          </a:p>
        </p:txBody>
      </p:sp>
      <p:sp>
        <p:nvSpPr>
          <p:cNvPr id="3" name="Subtitle 2">
            <a:extLst>
              <a:ext uri="{FF2B5EF4-FFF2-40B4-BE49-F238E27FC236}">
                <a16:creationId xmlns:a16="http://schemas.microsoft.com/office/drawing/2014/main" id="{E6094954-6678-4E8C-A7CC-7F9BD68B30B5}"/>
              </a:ext>
            </a:extLst>
          </p:cNvPr>
          <p:cNvSpPr>
            <a:spLocks noGrp="1"/>
          </p:cNvSpPr>
          <p:nvPr>
            <p:ph type="subTitle" idx="1"/>
          </p:nvPr>
        </p:nvSpPr>
        <p:spPr>
          <a:xfrm>
            <a:off x="1562100" y="4414838"/>
            <a:ext cx="9070848" cy="1143000"/>
          </a:xfrm>
        </p:spPr>
        <p:txBody>
          <a:bodyPr>
            <a:normAutofit lnSpcReduction="10000"/>
          </a:bodyPr>
          <a:lstStyle/>
          <a:p>
            <a:pPr algn="ctr"/>
            <a:r>
              <a:rPr lang="fa-IR" sz="2000" dirty="0">
                <a:cs typeface="B Nazanin" panose="00000400000000000000" pitchFamily="2" charset="-78"/>
              </a:rPr>
              <a:t>محبوبه خراسانی</a:t>
            </a:r>
          </a:p>
          <a:p>
            <a:pPr algn="ctr"/>
            <a:r>
              <a:rPr lang="fa-IR" sz="2000" dirty="0">
                <a:cs typeface="B Nazanin" panose="00000400000000000000" pitchFamily="2" charset="-78"/>
              </a:rPr>
              <a:t>دکتری علم اطلاعات و دانش‌شناسی</a:t>
            </a:r>
          </a:p>
          <a:p>
            <a:pPr algn="ctr"/>
            <a:r>
              <a:rPr lang="fa-IR" sz="2000" dirty="0">
                <a:cs typeface="B Nazanin" panose="00000400000000000000" pitchFamily="2" charset="-78"/>
              </a:rPr>
              <a:t>دیماه 1401</a:t>
            </a:r>
            <a:endParaRPr lang="en-US" sz="2000" dirty="0">
              <a:cs typeface="B Nazanin" panose="00000400000000000000" pitchFamily="2" charset="-78"/>
            </a:endParaRPr>
          </a:p>
        </p:txBody>
      </p:sp>
    </p:spTree>
    <p:extLst>
      <p:ext uri="{BB962C8B-B14F-4D97-AF65-F5344CB8AC3E}">
        <p14:creationId xmlns:p14="http://schemas.microsoft.com/office/powerpoint/2010/main" val="191067487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C26A6-50B6-4CEF-831B-C11D000E22F9}"/>
              </a:ext>
            </a:extLst>
          </p:cNvPr>
          <p:cNvSpPr>
            <a:spLocks noGrp="1"/>
          </p:cNvSpPr>
          <p:nvPr>
            <p:ph type="title"/>
          </p:nvPr>
        </p:nvSpPr>
        <p:spPr>
          <a:xfrm>
            <a:off x="2157414" y="800100"/>
            <a:ext cx="9872662" cy="771525"/>
          </a:xfrm>
        </p:spPr>
        <p:txBody>
          <a:bodyPr>
            <a:normAutofit fontScale="90000"/>
          </a:bodyPr>
          <a:lstStyle/>
          <a:p>
            <a:r>
              <a:rPr lang="fa-IR" dirty="0">
                <a:cs typeface="B Titr" panose="00000700000000000000" pitchFamily="2" charset="-78"/>
              </a:rPr>
              <a:t>پیام های غیرکلامی در محیط کتابخانه و حلقه های اثرگذار</a:t>
            </a:r>
            <a:endParaRPr lang="en-US"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411E5AFD-84AE-4F96-95CA-CFBF802FF383}"/>
              </a:ext>
            </a:extLst>
          </p:cNvPr>
          <p:cNvGraphicFramePr>
            <a:graphicFrameLocks noGrp="1"/>
          </p:cNvGraphicFramePr>
          <p:nvPr>
            <p:ph idx="1"/>
            <p:extLst>
              <p:ext uri="{D42A27DB-BD31-4B8C-83A1-F6EECF244321}">
                <p14:modId xmlns:p14="http://schemas.microsoft.com/office/powerpoint/2010/main" val="406041822"/>
              </p:ext>
            </p:extLst>
          </p:nvPr>
        </p:nvGraphicFramePr>
        <p:xfrm>
          <a:off x="685800" y="1757363"/>
          <a:ext cx="10820400" cy="4460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60275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A7368E4C-094E-427F-8C7A-32E063FC5BBC}"/>
                                            </p:graphicEl>
                                          </p:spTgt>
                                        </p:tgtEl>
                                        <p:attrNameLst>
                                          <p:attrName>style.visibility</p:attrName>
                                        </p:attrNameLst>
                                      </p:cBhvr>
                                      <p:to>
                                        <p:strVal val="visible"/>
                                      </p:to>
                                    </p:set>
                                    <p:animEffect transition="in" filter="fade">
                                      <p:cBhvr>
                                        <p:cTn id="7" dur="1000"/>
                                        <p:tgtEl>
                                          <p:spTgt spid="4">
                                            <p:graphicEl>
                                              <a:dgm id="{A7368E4C-094E-427F-8C7A-32E063FC5BBC}"/>
                                            </p:graphicEl>
                                          </p:spTgt>
                                        </p:tgtEl>
                                      </p:cBhvr>
                                    </p:animEffect>
                                    <p:anim calcmode="lin" valueType="num">
                                      <p:cBhvr>
                                        <p:cTn id="8" dur="1000" fill="hold"/>
                                        <p:tgtEl>
                                          <p:spTgt spid="4">
                                            <p:graphicEl>
                                              <a:dgm id="{A7368E4C-094E-427F-8C7A-32E063FC5BBC}"/>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A7368E4C-094E-427F-8C7A-32E063FC5BBC}"/>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C773AA53-FAA2-4926-B78E-6E1C9F874B85}"/>
                                            </p:graphicEl>
                                          </p:spTgt>
                                        </p:tgtEl>
                                        <p:attrNameLst>
                                          <p:attrName>style.visibility</p:attrName>
                                        </p:attrNameLst>
                                      </p:cBhvr>
                                      <p:to>
                                        <p:strVal val="visible"/>
                                      </p:to>
                                    </p:set>
                                    <p:animEffect transition="in" filter="fade">
                                      <p:cBhvr>
                                        <p:cTn id="14" dur="1000"/>
                                        <p:tgtEl>
                                          <p:spTgt spid="4">
                                            <p:graphicEl>
                                              <a:dgm id="{C773AA53-FAA2-4926-B78E-6E1C9F874B85}"/>
                                            </p:graphicEl>
                                          </p:spTgt>
                                        </p:tgtEl>
                                      </p:cBhvr>
                                    </p:animEffect>
                                    <p:anim calcmode="lin" valueType="num">
                                      <p:cBhvr>
                                        <p:cTn id="15" dur="1000" fill="hold"/>
                                        <p:tgtEl>
                                          <p:spTgt spid="4">
                                            <p:graphicEl>
                                              <a:dgm id="{C773AA53-FAA2-4926-B78E-6E1C9F874B85}"/>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C773AA53-FAA2-4926-B78E-6E1C9F874B8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AF351EB-38CE-45CA-AB81-A8618BB2B472}"/>
                                            </p:graphicEl>
                                          </p:spTgt>
                                        </p:tgtEl>
                                        <p:attrNameLst>
                                          <p:attrName>style.visibility</p:attrName>
                                        </p:attrNameLst>
                                      </p:cBhvr>
                                      <p:to>
                                        <p:strVal val="visible"/>
                                      </p:to>
                                    </p:set>
                                    <p:animEffect transition="in" filter="fade">
                                      <p:cBhvr>
                                        <p:cTn id="21" dur="1000"/>
                                        <p:tgtEl>
                                          <p:spTgt spid="4">
                                            <p:graphicEl>
                                              <a:dgm id="{9AF351EB-38CE-45CA-AB81-A8618BB2B472}"/>
                                            </p:graphicEl>
                                          </p:spTgt>
                                        </p:tgtEl>
                                      </p:cBhvr>
                                    </p:animEffect>
                                    <p:anim calcmode="lin" valueType="num">
                                      <p:cBhvr>
                                        <p:cTn id="22" dur="1000" fill="hold"/>
                                        <p:tgtEl>
                                          <p:spTgt spid="4">
                                            <p:graphicEl>
                                              <a:dgm id="{9AF351EB-38CE-45CA-AB81-A8618BB2B47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AF351EB-38CE-45CA-AB81-A8618BB2B47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0327F80D-CE09-4625-8F38-5EB6D2794D67}"/>
                                            </p:graphicEl>
                                          </p:spTgt>
                                        </p:tgtEl>
                                        <p:attrNameLst>
                                          <p:attrName>style.visibility</p:attrName>
                                        </p:attrNameLst>
                                      </p:cBhvr>
                                      <p:to>
                                        <p:strVal val="visible"/>
                                      </p:to>
                                    </p:set>
                                    <p:animEffect transition="in" filter="fade">
                                      <p:cBhvr>
                                        <p:cTn id="28" dur="1000"/>
                                        <p:tgtEl>
                                          <p:spTgt spid="4">
                                            <p:graphicEl>
                                              <a:dgm id="{0327F80D-CE09-4625-8F38-5EB6D2794D67}"/>
                                            </p:graphicEl>
                                          </p:spTgt>
                                        </p:tgtEl>
                                      </p:cBhvr>
                                    </p:animEffect>
                                    <p:anim calcmode="lin" valueType="num">
                                      <p:cBhvr>
                                        <p:cTn id="29" dur="1000" fill="hold"/>
                                        <p:tgtEl>
                                          <p:spTgt spid="4">
                                            <p:graphicEl>
                                              <a:dgm id="{0327F80D-CE09-4625-8F38-5EB6D2794D67}"/>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0327F80D-CE09-4625-8F38-5EB6D2794D6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12BC-C498-487C-AC2C-472B548C2BEF}"/>
              </a:ext>
            </a:extLst>
          </p:cNvPr>
          <p:cNvSpPr>
            <a:spLocks noGrp="1"/>
          </p:cNvSpPr>
          <p:nvPr>
            <p:ph type="title"/>
          </p:nvPr>
        </p:nvSpPr>
        <p:spPr/>
        <p:txBody>
          <a:bodyPr/>
          <a:lstStyle/>
          <a:p>
            <a:r>
              <a:rPr lang="fa-IR" dirty="0">
                <a:cs typeface="B Titr" panose="00000700000000000000" pitchFamily="2" charset="-78"/>
              </a:rPr>
              <a:t>ظرایف ارتباط غیرکلامی در تماس‌های رودررو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4928E10E-4CDD-477F-AED7-87D3FB83003E}"/>
              </a:ext>
            </a:extLst>
          </p:cNvPr>
          <p:cNvSpPr>
            <a:spLocks noGrp="1"/>
          </p:cNvSpPr>
          <p:nvPr>
            <p:ph idx="1"/>
          </p:nvPr>
        </p:nvSpPr>
        <p:spPr/>
        <p:txBody>
          <a:bodyPr/>
          <a:lstStyle/>
          <a:p>
            <a:pPr marL="0" indent="0" algn="r" rtl="1">
              <a:buNone/>
            </a:pPr>
            <a:r>
              <a:rPr lang="fa-IR" dirty="0">
                <a:cs typeface="B Titr" panose="00000700000000000000" pitchFamily="2" charset="-78"/>
              </a:rPr>
              <a:t>1) نگاه کردن به مخاطب</a:t>
            </a:r>
          </a:p>
          <a:p>
            <a:pPr marL="0" indent="0" algn="r" rtl="1">
              <a:buNone/>
            </a:pPr>
            <a:r>
              <a:rPr lang="fa-IR" dirty="0">
                <a:cs typeface="B Nazanin" panose="00000400000000000000" pitchFamily="2" charset="-78"/>
              </a:rPr>
              <a:t>چشم‌ها مرکز توجه هستند و </a:t>
            </a:r>
            <a:r>
              <a:rPr lang="fa-IR" dirty="0">
                <a:solidFill>
                  <a:schemeClr val="accent2"/>
                </a:solidFill>
                <a:cs typeface="B Nazanin" panose="00000400000000000000" pitchFamily="2" charset="-78"/>
              </a:rPr>
              <a:t>بیشترین پیام‌های زبان </a:t>
            </a:r>
            <a:r>
              <a:rPr lang="fa-IR" dirty="0">
                <a:cs typeface="B Nazanin" panose="00000400000000000000" pitchFamily="2" charset="-78"/>
              </a:rPr>
              <a:t>بدن از طریق چشم‌ها صادر می‌شود.</a:t>
            </a:r>
          </a:p>
          <a:p>
            <a:pPr marL="0" indent="0" algn="r" rtl="1">
              <a:buNone/>
            </a:pPr>
            <a:r>
              <a:rPr lang="fa-IR" dirty="0">
                <a:cs typeface="B Nazanin" panose="00000400000000000000" pitchFamily="2" charset="-78"/>
              </a:rPr>
              <a:t>توصیه می‌شود، لحظه‌ای که متوجه شدید مراجعه کننده به طرف شما می‌آید، نگاه خود را به سمت او برگردانید. منتظر نمانید که او به حیطه شما نزدیک شود، مقابل شما بایستد و سرحرف را با سلام کردن به شما باز کند؛ تازه آن وقت به او توجه کنید و مثلاً سر خود را بلند کنید و به او نگاه کنید! باید شما ابتکار عمل در برقراری و هدایت ارتباط را در دست بگیرید.</a:t>
            </a:r>
          </a:p>
          <a:p>
            <a:pPr marL="0" indent="0" algn="r" rtl="1">
              <a:buNone/>
            </a:pPr>
            <a:r>
              <a:rPr lang="fa-IR" dirty="0">
                <a:cs typeface="B Nazanin" panose="00000400000000000000" pitchFamily="2" charset="-78"/>
              </a:rPr>
              <a:t>پیام‌های مثبت توصیه‌های فوق:</a:t>
            </a:r>
          </a:p>
          <a:p>
            <a:pPr lvl="1" algn="r" rtl="1">
              <a:buFont typeface="Wingdings" panose="05000000000000000000" pitchFamily="2" charset="2"/>
              <a:buChar char="§"/>
            </a:pPr>
            <a:r>
              <a:rPr lang="fa-IR" dirty="0">
                <a:cs typeface="B Nazanin" panose="00000400000000000000" pitchFamily="2" charset="-78"/>
              </a:rPr>
              <a:t>به مراجعه کننده این پیام را می‌رساند که متوجه حضور او شده‌اید؛</a:t>
            </a:r>
          </a:p>
          <a:p>
            <a:pPr lvl="1" algn="r" rtl="1">
              <a:buFont typeface="Wingdings" panose="05000000000000000000" pitchFamily="2" charset="2"/>
              <a:buChar char="§"/>
            </a:pPr>
            <a:r>
              <a:rPr lang="fa-IR" dirty="0">
                <a:cs typeface="B Nazanin" panose="00000400000000000000" pitchFamily="2" charset="-78"/>
              </a:rPr>
              <a:t>آماده خدمت به او هستید؛</a:t>
            </a:r>
          </a:p>
          <a:p>
            <a:pPr lvl="1" algn="r" rtl="1">
              <a:buFont typeface="Wingdings" panose="05000000000000000000" pitchFamily="2" charset="2"/>
              <a:buChar char="§"/>
            </a:pPr>
            <a:r>
              <a:rPr lang="fa-IR" dirty="0">
                <a:cs typeface="B Nazanin" panose="00000400000000000000" pitchFamily="2" charset="-78"/>
              </a:rPr>
              <a:t>وجود او برای شما مهم است.</a:t>
            </a:r>
          </a:p>
          <a:p>
            <a:pPr marL="0" indent="0" algn="r" rtl="1">
              <a:buNone/>
            </a:pPr>
            <a:r>
              <a:rPr lang="fa-IR" dirty="0">
                <a:cs typeface="B Nazanin" panose="00000400000000000000" pitchFamily="2" charset="-78"/>
              </a:rPr>
              <a:t>حاصل یک چنین توجهی بنیان یک رابطه خوب و موفق است.</a:t>
            </a:r>
            <a:endParaRPr lang="en-US" dirty="0">
              <a:cs typeface="B Nazanin" panose="00000400000000000000" pitchFamily="2" charset="-78"/>
            </a:endParaRPr>
          </a:p>
        </p:txBody>
      </p:sp>
    </p:spTree>
    <p:extLst>
      <p:ext uri="{BB962C8B-B14F-4D97-AF65-F5344CB8AC3E}">
        <p14:creationId xmlns:p14="http://schemas.microsoft.com/office/powerpoint/2010/main" val="22487117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2C0AAD-D159-411F-BE80-496332F7AED6}"/>
              </a:ext>
            </a:extLst>
          </p:cNvPr>
          <p:cNvSpPr>
            <a:spLocks noGrp="1"/>
          </p:cNvSpPr>
          <p:nvPr>
            <p:ph idx="1"/>
          </p:nvPr>
        </p:nvSpPr>
        <p:spPr>
          <a:xfrm>
            <a:off x="685800" y="1371600"/>
            <a:ext cx="10820400" cy="4847085"/>
          </a:xfrm>
        </p:spPr>
        <p:txBody>
          <a:bodyPr/>
          <a:lstStyle/>
          <a:p>
            <a:pPr marL="0" indent="0" algn="justLow" rtl="1">
              <a:buNone/>
            </a:pPr>
            <a:r>
              <a:rPr lang="fa-IR" dirty="0">
                <a:cs typeface="B Titr" panose="00000700000000000000" pitchFamily="2" charset="-78"/>
              </a:rPr>
              <a:t>2) لبخند</a:t>
            </a:r>
          </a:p>
          <a:p>
            <a:pPr algn="justLow" rtl="1"/>
            <a:r>
              <a:rPr lang="fa-IR" dirty="0">
                <a:cs typeface="B Nazanin" panose="00000400000000000000" pitchFamily="2" charset="-78"/>
              </a:rPr>
              <a:t>لبخند در شکل طبیعی و اصیل خود نمادی از محبت و دوستی است.</a:t>
            </a:r>
          </a:p>
          <a:p>
            <a:pPr algn="justLow" rtl="1"/>
            <a:r>
              <a:rPr lang="fa-IR" dirty="0">
                <a:cs typeface="B Nazanin" panose="00000400000000000000" pitchFamily="2" charset="-78"/>
              </a:rPr>
              <a:t>همراه با نشان دادن توجه و آغاز ارتباط، گشاده‌رویی هم عنصر دیگری در برقراری ارتباط خوب است.</a:t>
            </a:r>
          </a:p>
          <a:p>
            <a:pPr algn="justLow" rtl="1"/>
            <a:r>
              <a:rPr lang="fa-IR" dirty="0">
                <a:cs typeface="B Nazanin" panose="00000400000000000000" pitchFamily="2" charset="-78"/>
              </a:rPr>
              <a:t>بکوشیم وضع عضلات چهره خود را به‌گونه‌ای نگه داریم که کسی که مقابل ما قرار دارد از آن تعبیر به ترش‌رویی نکند.</a:t>
            </a:r>
          </a:p>
          <a:p>
            <a:pPr algn="justLow" rtl="1"/>
            <a:r>
              <a:rPr lang="fa-IR" dirty="0">
                <a:cs typeface="B Nazanin" panose="00000400000000000000" pitchFamily="2" charset="-78"/>
              </a:rPr>
              <a:t> لبخند بر لب داشتن و پرهیز از درهم کشیدن ابروها، ترکیب معجزه‌گری برای برقراری ارتباط نرم و روان با مراجعه کننده است.</a:t>
            </a:r>
          </a:p>
          <a:p>
            <a:pPr algn="justLow" rtl="1"/>
            <a:r>
              <a:rPr lang="fa-IR" dirty="0">
                <a:cs typeface="B Nazanin" panose="00000400000000000000" pitchFamily="2" charset="-78"/>
              </a:rPr>
              <a:t>در مورد سازنده بودن چهره گشاده و لبخند در برقرار کردن ارتباط موفق، پژوهش‌ها نشان می‌دهد که برای انسان دشوار است در مقابل چهره گشاد و متبسم واکنش مساعد نشان ندهد.</a:t>
            </a:r>
          </a:p>
          <a:p>
            <a:pPr algn="justLow" rtl="1"/>
            <a:r>
              <a:rPr lang="fa-IR" dirty="0">
                <a:cs typeface="B Nazanin" panose="00000400000000000000" pitchFamily="2" charset="-78"/>
              </a:rPr>
              <a:t>هرگاه در مواجهه با مراجعه کننده ابتکار عمل را در دست بگیرید، بسیار بعید است که بتواند خلاف آن عمل کند.</a:t>
            </a:r>
          </a:p>
          <a:p>
            <a:pPr marL="0" indent="0" algn="justLow" rtl="1">
              <a:buNone/>
            </a:pPr>
            <a:endParaRPr lang="en-US" dirty="0">
              <a:cs typeface="B Nazanin" panose="00000400000000000000" pitchFamily="2" charset="-78"/>
            </a:endParaRPr>
          </a:p>
        </p:txBody>
      </p:sp>
    </p:spTree>
    <p:extLst>
      <p:ext uri="{BB962C8B-B14F-4D97-AF65-F5344CB8AC3E}">
        <p14:creationId xmlns:p14="http://schemas.microsoft.com/office/powerpoint/2010/main" val="2084055463"/>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834636-EC25-4CEC-9A99-F970EC921C14}"/>
              </a:ext>
            </a:extLst>
          </p:cNvPr>
          <p:cNvSpPr>
            <a:spLocks noGrp="1"/>
          </p:cNvSpPr>
          <p:nvPr>
            <p:ph idx="1"/>
          </p:nvPr>
        </p:nvSpPr>
        <p:spPr>
          <a:xfrm>
            <a:off x="685800" y="1528764"/>
            <a:ext cx="10820400" cy="4689922"/>
          </a:xfrm>
        </p:spPr>
        <p:txBody>
          <a:bodyPr>
            <a:normAutofit/>
          </a:bodyPr>
          <a:lstStyle/>
          <a:p>
            <a:pPr marL="0" indent="0" algn="just" rtl="1">
              <a:buNone/>
            </a:pPr>
            <a:r>
              <a:rPr lang="fa-IR" sz="2800" dirty="0">
                <a:cs typeface="B Titr" panose="00000700000000000000" pitchFamily="2" charset="-78"/>
              </a:rPr>
              <a:t>3) آراستگی</a:t>
            </a:r>
          </a:p>
          <a:p>
            <a:pPr algn="just" rtl="1"/>
            <a:r>
              <a:rPr lang="fa-IR" sz="2800" dirty="0">
                <a:cs typeface="B Nazanin" panose="00000400000000000000" pitchFamily="2" charset="-78"/>
              </a:rPr>
              <a:t>نکته دیگر در خصوص چهره، آراستگی و پیراستگی است. مهم‌ترین ملاحظه در این مورد نظافت لباس و بدن است.</a:t>
            </a:r>
          </a:p>
          <a:p>
            <a:pPr algn="just" rtl="1"/>
            <a:r>
              <a:rPr lang="fa-IR" sz="2800" dirty="0">
                <a:cs typeface="B Nazanin" panose="00000400000000000000" pitchFamily="2" charset="-78"/>
              </a:rPr>
              <a:t>در مردان خصوصا آشفتگی و نامرتبی موی سر و صورت تاثیر منفی بر مخاطب دارد.</a:t>
            </a:r>
          </a:p>
          <a:p>
            <a:pPr algn="just" rtl="1"/>
            <a:r>
              <a:rPr lang="fa-IR" sz="2800" dirty="0">
                <a:cs typeface="B Nazanin" panose="00000400000000000000" pitchFamily="2" charset="-78"/>
              </a:rPr>
              <a:t>بسیاری از سازمان‌ها از لباس به عنوان ابزاری برای ارتقای وجهه خود استفاده می‌کنند. یعنی با تهیه یونیفرم برای کارکنان، به سازمان هویت می‌دهند.</a:t>
            </a:r>
          </a:p>
          <a:p>
            <a:pPr algn="just" rtl="1"/>
            <a:r>
              <a:rPr lang="fa-IR" sz="2800" dirty="0">
                <a:cs typeface="B Nazanin" panose="00000400000000000000" pitchFamily="2" charset="-78"/>
              </a:rPr>
              <a:t> برعهده مدیران و سرپرستان است که پیراستگی چهره‌های کارکنان را زیر نظر داشته باشند و کنترل کنند.</a:t>
            </a:r>
          </a:p>
          <a:p>
            <a:pPr marL="0" indent="0" algn="just" rtl="1">
              <a:buNone/>
            </a:pPr>
            <a:endParaRPr lang="en-US" sz="2800" dirty="0">
              <a:cs typeface="B Nazanin" panose="00000400000000000000" pitchFamily="2" charset="-78"/>
            </a:endParaRPr>
          </a:p>
        </p:txBody>
      </p:sp>
    </p:spTree>
    <p:extLst>
      <p:ext uri="{BB962C8B-B14F-4D97-AF65-F5344CB8AC3E}">
        <p14:creationId xmlns:p14="http://schemas.microsoft.com/office/powerpoint/2010/main" val="155517573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CB2F-0CF1-4341-9A9A-E049C18ACCA0}"/>
              </a:ext>
            </a:extLst>
          </p:cNvPr>
          <p:cNvSpPr>
            <a:spLocks noGrp="1"/>
          </p:cNvSpPr>
          <p:nvPr>
            <p:ph type="title"/>
          </p:nvPr>
        </p:nvSpPr>
        <p:spPr/>
        <p:txBody>
          <a:bodyPr/>
          <a:lstStyle/>
          <a:p>
            <a:r>
              <a:rPr lang="fa-IR" dirty="0">
                <a:cs typeface="B Titr" panose="00000700000000000000" pitchFamily="2" charset="-78"/>
              </a:rPr>
              <a:t>مهارت‌های کلامی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B8CA00D5-B1DE-4FAC-BD8B-D4F89D061CD6}"/>
              </a:ext>
            </a:extLst>
          </p:cNvPr>
          <p:cNvSpPr>
            <a:spLocks noGrp="1"/>
          </p:cNvSpPr>
          <p:nvPr>
            <p:ph idx="1"/>
          </p:nvPr>
        </p:nvSpPr>
        <p:spPr/>
        <p:txBody>
          <a:bodyPr>
            <a:normAutofit/>
          </a:bodyPr>
          <a:lstStyle/>
          <a:p>
            <a:pPr algn="r" rtl="1"/>
            <a:r>
              <a:rPr lang="fa-IR" sz="5400" dirty="0">
                <a:cs typeface="B Nazanin" panose="00000400000000000000" pitchFamily="2" charset="-78"/>
              </a:rPr>
              <a:t>مهارت گوش دادن</a:t>
            </a:r>
          </a:p>
          <a:p>
            <a:pPr algn="r" rtl="1"/>
            <a:r>
              <a:rPr lang="fa-IR" sz="5400" dirty="0">
                <a:cs typeface="B Nazanin" panose="00000400000000000000" pitchFamily="2" charset="-78"/>
              </a:rPr>
              <a:t>مهارت سخن گفتن</a:t>
            </a:r>
          </a:p>
          <a:p>
            <a:pPr algn="r" rtl="1"/>
            <a:r>
              <a:rPr lang="fa-IR" sz="5400" dirty="0">
                <a:cs typeface="B Nazanin" panose="00000400000000000000" pitchFamily="2" charset="-78"/>
              </a:rPr>
              <a:t> تماس تلفنی</a:t>
            </a:r>
            <a:endParaRPr lang="en-US" sz="5400" dirty="0">
              <a:cs typeface="B Nazanin" panose="00000400000000000000" pitchFamily="2" charset="-78"/>
            </a:endParaRPr>
          </a:p>
        </p:txBody>
      </p:sp>
    </p:spTree>
    <p:extLst>
      <p:ext uri="{BB962C8B-B14F-4D97-AF65-F5344CB8AC3E}">
        <p14:creationId xmlns:p14="http://schemas.microsoft.com/office/powerpoint/2010/main" val="3505729298"/>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CCC0E-3785-4FBD-BBC1-6562A53DA95A}"/>
              </a:ext>
            </a:extLst>
          </p:cNvPr>
          <p:cNvSpPr>
            <a:spLocks noGrp="1"/>
          </p:cNvSpPr>
          <p:nvPr>
            <p:ph type="title"/>
          </p:nvPr>
        </p:nvSpPr>
        <p:spPr/>
        <p:txBody>
          <a:bodyPr/>
          <a:lstStyle/>
          <a:p>
            <a:pPr algn="just" rtl="1"/>
            <a:r>
              <a:rPr lang="fa-IR" dirty="0">
                <a:cs typeface="B Titr" panose="00000700000000000000" pitchFamily="2" charset="-78"/>
              </a:rPr>
              <a:t>1) مهارت گوش دادن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270BEBA5-C1EC-4E77-8D1B-630044F18FFB}"/>
              </a:ext>
            </a:extLst>
          </p:cNvPr>
          <p:cNvSpPr>
            <a:spLocks noGrp="1"/>
          </p:cNvSpPr>
          <p:nvPr>
            <p:ph idx="1"/>
          </p:nvPr>
        </p:nvSpPr>
        <p:spPr>
          <a:xfrm>
            <a:off x="685800" y="2057402"/>
            <a:ext cx="10820400" cy="4161284"/>
          </a:xfrm>
        </p:spPr>
        <p:txBody>
          <a:bodyPr>
            <a:normAutofit fontScale="92500" lnSpcReduction="10000"/>
          </a:bodyPr>
          <a:lstStyle/>
          <a:p>
            <a:pPr algn="justLow" rtl="1"/>
            <a:r>
              <a:rPr lang="fa-IR" sz="2800" dirty="0">
                <a:cs typeface="B Nazanin" panose="00000400000000000000" pitchFamily="2" charset="-78"/>
              </a:rPr>
              <a:t>بین "شنیدن" و "گوش دادن" تفاوت وجود دارد. شنیدن رفتاری انفعالی و گوش دادن رفتاری فعال است.</a:t>
            </a:r>
          </a:p>
          <a:p>
            <a:pPr algn="justLow" rtl="1"/>
            <a:r>
              <a:rPr lang="fa-IR" sz="2800" dirty="0">
                <a:cs typeface="B Nazanin" panose="00000400000000000000" pitchFamily="2" charset="-78"/>
              </a:rPr>
              <a:t>گوش دادن، شنیدن همراه با تمرکز و دست کشیدن از چیزهای دیگر است.</a:t>
            </a:r>
          </a:p>
          <a:p>
            <a:pPr algn="justLow" rtl="1"/>
            <a:r>
              <a:rPr lang="fa-IR" sz="2800" dirty="0">
                <a:cs typeface="B Nazanin" panose="00000400000000000000" pitchFamily="2" charset="-78"/>
              </a:rPr>
              <a:t>نخستین نکته مهم در ارتباط کلامی موفق با مراجعه کننده، گوش دادن به اوست.</a:t>
            </a:r>
          </a:p>
          <a:p>
            <a:pPr algn="justLow" rtl="1"/>
            <a:r>
              <a:rPr lang="fa-IR" sz="2800" dirty="0">
                <a:cs typeface="B Nazanin" panose="00000400000000000000" pitchFamily="2" charset="-78"/>
              </a:rPr>
              <a:t>گوش دادن فعال، گوش دادنی است که مخاطب نه تنها بر سخنان گوینده تمرکز می‌کند، بلکه با به‌کارگیری زبان بدن و زبان کلامی، او را به صحبت کردن وا می‌دارد و در عین حال  تشویق می‌کند تا منظورش را بهتر بیان کند.</a:t>
            </a:r>
          </a:p>
          <a:p>
            <a:pPr lvl="1" algn="justLow" rtl="1"/>
            <a:r>
              <a:rPr lang="fa-IR" sz="2800" dirty="0">
                <a:cs typeface="B Nazanin" panose="00000400000000000000" pitchFamily="2" charset="-78"/>
              </a:rPr>
              <a:t>بازگویی</a:t>
            </a:r>
          </a:p>
          <a:p>
            <a:pPr lvl="1" algn="justLow" rtl="1"/>
            <a:r>
              <a:rPr lang="fa-IR" sz="2800" dirty="0">
                <a:cs typeface="B Nazanin" panose="00000400000000000000" pitchFamily="2" charset="-78"/>
              </a:rPr>
              <a:t>شفاف سازی</a:t>
            </a:r>
          </a:p>
          <a:p>
            <a:pPr lvl="1" algn="justLow" rtl="1"/>
            <a:r>
              <a:rPr lang="fa-IR" sz="2800" dirty="0">
                <a:cs typeface="B Nazanin" panose="00000400000000000000" pitchFamily="2" charset="-78"/>
              </a:rPr>
              <a:t>تایید گرفتن</a:t>
            </a:r>
            <a:endParaRPr lang="en-US" sz="2800" dirty="0">
              <a:cs typeface="B Nazanin" panose="00000400000000000000" pitchFamily="2" charset="-78"/>
            </a:endParaRPr>
          </a:p>
        </p:txBody>
      </p:sp>
    </p:spTree>
    <p:extLst>
      <p:ext uri="{BB962C8B-B14F-4D97-AF65-F5344CB8AC3E}">
        <p14:creationId xmlns:p14="http://schemas.microsoft.com/office/powerpoint/2010/main" val="421883391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3C669-389C-4D1F-B38A-37B5E59E95CD}"/>
              </a:ext>
            </a:extLst>
          </p:cNvPr>
          <p:cNvSpPr>
            <a:spLocks noGrp="1"/>
          </p:cNvSpPr>
          <p:nvPr>
            <p:ph type="title"/>
          </p:nvPr>
        </p:nvSpPr>
        <p:spPr/>
        <p:txBody>
          <a:bodyPr/>
          <a:lstStyle/>
          <a:p>
            <a:r>
              <a:rPr lang="fa-IR" dirty="0">
                <a:cs typeface="B Titr" panose="00000700000000000000" pitchFamily="2" charset="-78"/>
              </a:rPr>
              <a:t>2) مهارت حرف زدن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0765FE3-2FFE-4D23-9828-44739E21054C}"/>
              </a:ext>
            </a:extLst>
          </p:cNvPr>
          <p:cNvSpPr>
            <a:spLocks noGrp="1"/>
          </p:cNvSpPr>
          <p:nvPr>
            <p:ph idx="1"/>
          </p:nvPr>
        </p:nvSpPr>
        <p:spPr/>
        <p:txBody>
          <a:bodyPr/>
          <a:lstStyle/>
          <a:p>
            <a:pPr algn="r" rtl="1"/>
            <a:r>
              <a:rPr lang="fa-IR" dirty="0">
                <a:cs typeface="B Nazanin" panose="00000400000000000000" pitchFamily="2" charset="-78"/>
              </a:rPr>
              <a:t>پس از به کارگیری  درست زبان بدن و گوش دادن به مراجعه کننده، نوبت به ارسال پیام کلامی می‌رسد.</a:t>
            </a:r>
          </a:p>
          <a:p>
            <a:pPr algn="r" rtl="1"/>
            <a:r>
              <a:rPr lang="fa-IR" dirty="0">
                <a:cs typeface="B Nazanin" panose="00000400000000000000" pitchFamily="2" charset="-78"/>
              </a:rPr>
              <a:t>مراجعه کننده علی‌القاعده برای برآوردن نیازی به ما رو می‌آورد و وارد قلمرو ما می‌شود. او نیازش را اغلب در قالب سوال با ما مطرح می‌کند.</a:t>
            </a:r>
          </a:p>
          <a:p>
            <a:pPr algn="r" rtl="1"/>
            <a:r>
              <a:rPr lang="fa-IR" dirty="0">
                <a:cs typeface="B Nazanin" panose="00000400000000000000" pitchFamily="2" charset="-78"/>
              </a:rPr>
              <a:t>اینکه فرد در قلمرویی که متعلق به ماست حضور یابد و مجبور باشد چیزی بپرسد که پاسخ آن را نمی‌داند، وی را در موقعیت ضعیف‌تری نسبت به ما قرار می‌دهد. با موقعیت ضعیف‌تر او می‌توانیم به صورت سازنده و مثبت یا مخرب و منفی برخورد کنیم.</a:t>
            </a:r>
          </a:p>
          <a:p>
            <a:pPr algn="r" rtl="1"/>
            <a:r>
              <a:rPr lang="fa-IR" dirty="0">
                <a:cs typeface="B Nazanin" panose="00000400000000000000" pitchFamily="2" charset="-78"/>
              </a:rPr>
              <a:t>این که کدام یک را برگزینیم به طرز فکر، شناخت حرفه‌ای ما از نقش‌مان و مهارت‌ها و فنونی بستگی دارد که آموخته‌ایم.</a:t>
            </a:r>
          </a:p>
          <a:p>
            <a:pPr algn="r" rtl="1"/>
            <a:r>
              <a:rPr lang="fa-IR" dirty="0">
                <a:cs typeface="B Nazanin" panose="00000400000000000000" pitchFamily="2" charset="-78"/>
              </a:rPr>
              <a:t>مراجعه‌کننده فقط رفتار و گفتار ما را می‌بیند و بر اساس همین دو عامل، داوری او درباره ما شکل می‌گیرد.</a:t>
            </a:r>
            <a:endParaRPr lang="en-US" dirty="0">
              <a:cs typeface="B Nazanin" panose="00000400000000000000" pitchFamily="2" charset="-78"/>
            </a:endParaRPr>
          </a:p>
        </p:txBody>
      </p:sp>
    </p:spTree>
    <p:extLst>
      <p:ext uri="{BB962C8B-B14F-4D97-AF65-F5344CB8AC3E}">
        <p14:creationId xmlns:p14="http://schemas.microsoft.com/office/powerpoint/2010/main" val="5415310"/>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9FE2-7139-4F44-ACE0-878CF38334BD}"/>
              </a:ext>
            </a:extLst>
          </p:cNvPr>
          <p:cNvSpPr>
            <a:spLocks noGrp="1"/>
          </p:cNvSpPr>
          <p:nvPr>
            <p:ph type="title"/>
          </p:nvPr>
        </p:nvSpPr>
        <p:spPr/>
        <p:txBody>
          <a:bodyPr/>
          <a:lstStyle/>
          <a:p>
            <a:pPr algn="justLow" rtl="1"/>
            <a:r>
              <a:rPr lang="fa-IR" dirty="0">
                <a:cs typeface="B Titr" panose="00000700000000000000" pitchFamily="2" charset="-78"/>
              </a:rPr>
              <a:t>در حرف زدن: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33AF6EFC-0297-45A7-B370-A74E4DAD14E0}"/>
              </a:ext>
            </a:extLst>
          </p:cNvPr>
          <p:cNvSpPr>
            <a:spLocks noGrp="1"/>
          </p:cNvSpPr>
          <p:nvPr>
            <p:ph idx="1"/>
          </p:nvPr>
        </p:nvSpPr>
        <p:spPr/>
        <p:txBody>
          <a:bodyPr/>
          <a:lstStyle/>
          <a:p>
            <a:pPr algn="r" rtl="1"/>
            <a:r>
              <a:rPr lang="fa-IR" dirty="0">
                <a:cs typeface="B Nazanin" panose="00000400000000000000" pitchFamily="2" charset="-78"/>
              </a:rPr>
              <a:t>دانش پایه مخاطب را در نظر داشته باشید.</a:t>
            </a:r>
          </a:p>
          <a:p>
            <a:pPr algn="r" rtl="1"/>
            <a:r>
              <a:rPr lang="fa-IR" dirty="0">
                <a:cs typeface="B Nazanin" panose="00000400000000000000" pitchFamily="2" charset="-78"/>
              </a:rPr>
              <a:t>دقیقاً پاسخ سوالی را بدهید که از شما پرسیده‌اند.</a:t>
            </a:r>
          </a:p>
          <a:p>
            <a:pPr algn="r" rtl="1"/>
            <a:r>
              <a:rPr lang="fa-IR" dirty="0">
                <a:cs typeface="B Nazanin" panose="00000400000000000000" pitchFamily="2" charset="-78"/>
              </a:rPr>
              <a:t>مدت و سبب هر تاخیر در پاسخ را به سرعت توضیح دهید.</a:t>
            </a:r>
          </a:p>
          <a:p>
            <a:pPr algn="r" rtl="1"/>
            <a:r>
              <a:rPr lang="fa-IR" dirty="0">
                <a:cs typeface="B Nazanin" panose="00000400000000000000" pitchFamily="2" charset="-78"/>
              </a:rPr>
              <a:t>پاسخ آگاه کننده بدهید، حتی اگر زمان ببرد!</a:t>
            </a:r>
          </a:p>
          <a:p>
            <a:pPr algn="r" rtl="1"/>
            <a:r>
              <a:rPr lang="fa-IR" dirty="0">
                <a:cs typeface="B Nazanin" panose="00000400000000000000" pitchFamily="2" charset="-78"/>
              </a:rPr>
              <a:t>شمرده و واضح حرف بزنید.</a:t>
            </a:r>
          </a:p>
          <a:p>
            <a:pPr algn="r" rtl="1"/>
            <a:r>
              <a:rPr lang="fa-IR" dirty="0">
                <a:cs typeface="B Nazanin" panose="00000400000000000000" pitchFamily="2" charset="-78"/>
              </a:rPr>
              <a:t>اطمینان حاصل کنید که مخاطب حرف شما را فهمیده است.</a:t>
            </a:r>
          </a:p>
          <a:p>
            <a:pPr algn="r" rtl="1"/>
            <a:r>
              <a:rPr lang="fa-IR" dirty="0">
                <a:cs typeface="B Nazanin" panose="00000400000000000000" pitchFamily="2" charset="-78"/>
              </a:rPr>
              <a:t>فعل و ضمیر دوم شخص مفرد به کار نبرید!</a:t>
            </a: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val="329143688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1240B-D4BF-4F0C-9127-D6887FE4CC00}"/>
              </a:ext>
            </a:extLst>
          </p:cNvPr>
          <p:cNvSpPr>
            <a:spLocks noGrp="1"/>
          </p:cNvSpPr>
          <p:nvPr>
            <p:ph type="title"/>
          </p:nvPr>
        </p:nvSpPr>
        <p:spPr/>
        <p:txBody>
          <a:bodyPr/>
          <a:lstStyle/>
          <a:p>
            <a:pPr algn="just" rtl="1"/>
            <a:r>
              <a:rPr lang="fa-IR" dirty="0">
                <a:cs typeface="B Titr" panose="00000700000000000000" pitchFamily="2" charset="-78"/>
              </a:rPr>
              <a:t>تماس تلفنی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7DA5EB7-1B3F-45C3-B4B5-3B865989B12E}"/>
              </a:ext>
            </a:extLst>
          </p:cNvPr>
          <p:cNvSpPr>
            <a:spLocks noGrp="1"/>
          </p:cNvSpPr>
          <p:nvPr>
            <p:ph idx="1"/>
          </p:nvPr>
        </p:nvSpPr>
        <p:spPr/>
        <p:txBody>
          <a:bodyPr/>
          <a:lstStyle/>
          <a:p>
            <a:pPr algn="r" rtl="1"/>
            <a:r>
              <a:rPr lang="fa-IR" dirty="0">
                <a:cs typeface="B Nazanin" panose="00000400000000000000" pitchFamily="2" charset="-78"/>
              </a:rPr>
              <a:t>ویژگی های تماس تلفنی</a:t>
            </a:r>
          </a:p>
          <a:p>
            <a:pPr algn="r" rtl="1"/>
            <a:r>
              <a:rPr lang="fa-IR" dirty="0">
                <a:cs typeface="B Nazanin" panose="00000400000000000000" pitchFamily="2" charset="-78"/>
              </a:rPr>
              <a:t>کی گوشی را برداریم؟</a:t>
            </a:r>
          </a:p>
          <a:p>
            <a:pPr algn="r" rtl="1"/>
            <a:r>
              <a:rPr lang="fa-IR" dirty="0">
                <a:cs typeface="B Nazanin" panose="00000400000000000000" pitchFamily="2" charset="-78"/>
              </a:rPr>
              <a:t>گفتگو را چطور شروع کنیم؟</a:t>
            </a:r>
          </a:p>
          <a:p>
            <a:pPr algn="r" rtl="1"/>
            <a:r>
              <a:rPr lang="fa-IR" dirty="0">
                <a:cs typeface="B Nazanin" panose="00000400000000000000" pitchFamily="2" charset="-78"/>
              </a:rPr>
              <a:t>گفتگو را چطور ادامه دهیم؟</a:t>
            </a:r>
          </a:p>
          <a:p>
            <a:pPr algn="r" rtl="1"/>
            <a:r>
              <a:rPr lang="fa-IR" dirty="0">
                <a:cs typeface="B Nazanin" panose="00000400000000000000" pitchFamily="2" charset="-78"/>
              </a:rPr>
              <a:t>گفتگو را چطور پایان دهیم؟</a:t>
            </a:r>
          </a:p>
          <a:p>
            <a:pPr algn="r" rtl="1"/>
            <a:r>
              <a:rPr lang="fa-IR" dirty="0">
                <a:cs typeface="B Nazanin" panose="00000400000000000000" pitchFamily="2" charset="-78"/>
              </a:rPr>
              <a:t>پیغام‌رسانی تلفنی</a:t>
            </a:r>
          </a:p>
          <a:p>
            <a:pPr algn="r" rtl="1"/>
            <a:r>
              <a:rPr lang="fa-IR" dirty="0">
                <a:cs typeface="B Nazanin" panose="00000400000000000000" pitchFamily="2" charset="-78"/>
              </a:rPr>
              <a:t>چه زمانی می‌توانیم از ادامه مکالمه خودداری کنیم؟</a:t>
            </a:r>
            <a:endParaRPr lang="en-US" dirty="0">
              <a:cs typeface="B Nazanin" panose="00000400000000000000" pitchFamily="2" charset="-78"/>
            </a:endParaRPr>
          </a:p>
        </p:txBody>
      </p:sp>
    </p:spTree>
    <p:extLst>
      <p:ext uri="{BB962C8B-B14F-4D97-AF65-F5344CB8AC3E}">
        <p14:creationId xmlns:p14="http://schemas.microsoft.com/office/powerpoint/2010/main" val="21393683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D34FA-0814-4DE9-8CF7-4DC28D22C4CC}"/>
              </a:ext>
            </a:extLst>
          </p:cNvPr>
          <p:cNvSpPr>
            <a:spLocks noGrp="1"/>
          </p:cNvSpPr>
          <p:nvPr>
            <p:ph type="title"/>
          </p:nvPr>
        </p:nvSpPr>
        <p:spPr>
          <a:xfrm>
            <a:off x="2895600" y="764373"/>
            <a:ext cx="8610600" cy="1275026"/>
          </a:xfrm>
        </p:spPr>
        <p:txBody>
          <a:bodyPr/>
          <a:lstStyle/>
          <a:p>
            <a:pPr algn="just" rtl="1"/>
            <a:r>
              <a:rPr lang="fa-IR" dirty="0">
                <a:cs typeface="B Titr" panose="00000700000000000000" pitchFamily="2" charset="-78"/>
              </a:rPr>
              <a:t>مهارت‌ها درموقعیت‌های دشوار: شکایت و خشم</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20478BC-24E4-46BD-85BA-D69530D23A67}"/>
              </a:ext>
            </a:extLst>
          </p:cNvPr>
          <p:cNvSpPr>
            <a:spLocks noGrp="1"/>
          </p:cNvSpPr>
          <p:nvPr>
            <p:ph idx="1"/>
          </p:nvPr>
        </p:nvSpPr>
        <p:spPr>
          <a:xfrm>
            <a:off x="754856" y="2194559"/>
            <a:ext cx="10820400" cy="3968099"/>
          </a:xfrm>
        </p:spPr>
        <p:txBody>
          <a:bodyPr/>
          <a:lstStyle/>
          <a:p>
            <a:pPr algn="r" rtl="1"/>
            <a:r>
              <a:rPr lang="fa-IR" dirty="0">
                <a:cs typeface="B Nazanin" panose="00000400000000000000" pitchFamily="2" charset="-78"/>
              </a:rPr>
              <a:t>"موقعیت دشوار" یعنی وقتی ارتباط ما با مراجعه کننده دچار اختلال شده است؛ در نتیجه به تلاش و تدبیری بیشتری نیاز داریم تا وضع به حالت عادی برگردانیم و ارتباط مطلوب را دوباره برقرار سازیم.</a:t>
            </a:r>
          </a:p>
          <a:p>
            <a:pPr marL="0" indent="0" algn="r" rtl="1">
              <a:buNone/>
            </a:pPr>
            <a:endParaRPr lang="en-US" dirty="0">
              <a:cs typeface="B Nazanin" panose="00000400000000000000" pitchFamily="2" charset="-78"/>
            </a:endParaRPr>
          </a:p>
        </p:txBody>
      </p:sp>
      <p:cxnSp>
        <p:nvCxnSpPr>
          <p:cNvPr id="6" name="Straight Connector 5">
            <a:extLst>
              <a:ext uri="{FF2B5EF4-FFF2-40B4-BE49-F238E27FC236}">
                <a16:creationId xmlns:a16="http://schemas.microsoft.com/office/drawing/2014/main" id="{FE70B971-6FB3-4AFA-8BE5-CC7FA4D9D15D}"/>
              </a:ext>
            </a:extLst>
          </p:cNvPr>
          <p:cNvCxnSpPr>
            <a:cxnSpLocks/>
          </p:cNvCxnSpPr>
          <p:nvPr/>
        </p:nvCxnSpPr>
        <p:spPr>
          <a:xfrm>
            <a:off x="3043238" y="4629150"/>
            <a:ext cx="62436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2D6977B-40A1-4769-8986-3752D96ABC61}"/>
              </a:ext>
            </a:extLst>
          </p:cNvPr>
          <p:cNvCxnSpPr>
            <a:cxnSpLocks/>
          </p:cNvCxnSpPr>
          <p:nvPr/>
        </p:nvCxnSpPr>
        <p:spPr>
          <a:xfrm>
            <a:off x="3043238" y="4206622"/>
            <a:ext cx="0" cy="416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685E445-1832-4A5E-9F1F-181358050E8D}"/>
              </a:ext>
            </a:extLst>
          </p:cNvPr>
          <p:cNvCxnSpPr>
            <a:cxnSpLocks/>
          </p:cNvCxnSpPr>
          <p:nvPr/>
        </p:nvCxnSpPr>
        <p:spPr>
          <a:xfrm>
            <a:off x="6091238" y="4206621"/>
            <a:ext cx="0" cy="416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C927712-919A-41DE-94F7-34A25C769832}"/>
              </a:ext>
            </a:extLst>
          </p:cNvPr>
          <p:cNvCxnSpPr>
            <a:cxnSpLocks/>
          </p:cNvCxnSpPr>
          <p:nvPr/>
        </p:nvCxnSpPr>
        <p:spPr>
          <a:xfrm>
            <a:off x="9153526" y="4206621"/>
            <a:ext cx="0" cy="416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2795BA2-1531-4227-96AE-4CF273E33233}"/>
              </a:ext>
            </a:extLst>
          </p:cNvPr>
          <p:cNvSpPr txBox="1"/>
          <p:nvPr/>
        </p:nvSpPr>
        <p:spPr>
          <a:xfrm>
            <a:off x="8786813" y="3757613"/>
            <a:ext cx="885825" cy="369332"/>
          </a:xfrm>
          <a:prstGeom prst="rect">
            <a:avLst/>
          </a:prstGeom>
          <a:noFill/>
        </p:spPr>
        <p:txBody>
          <a:bodyPr wrap="square" rtlCol="0">
            <a:spAutoFit/>
          </a:bodyPr>
          <a:lstStyle/>
          <a:p>
            <a:r>
              <a:rPr lang="fa-IR" dirty="0">
                <a:cs typeface="B Nazanin" panose="00000400000000000000" pitchFamily="2" charset="-78"/>
              </a:rPr>
              <a:t>رضایت</a:t>
            </a:r>
            <a:endParaRPr lang="en-US" dirty="0">
              <a:cs typeface="B Nazanin" panose="00000400000000000000" pitchFamily="2" charset="-78"/>
            </a:endParaRPr>
          </a:p>
        </p:txBody>
      </p:sp>
      <p:sp>
        <p:nvSpPr>
          <p:cNvPr id="16" name="TextBox 15">
            <a:extLst>
              <a:ext uri="{FF2B5EF4-FFF2-40B4-BE49-F238E27FC236}">
                <a16:creationId xmlns:a16="http://schemas.microsoft.com/office/drawing/2014/main" id="{A614C761-5AB6-4E34-A1B6-32E545D1846E}"/>
              </a:ext>
            </a:extLst>
          </p:cNvPr>
          <p:cNvSpPr txBox="1"/>
          <p:nvPr/>
        </p:nvSpPr>
        <p:spPr>
          <a:xfrm>
            <a:off x="5729288" y="3757613"/>
            <a:ext cx="785812" cy="369332"/>
          </a:xfrm>
          <a:prstGeom prst="rect">
            <a:avLst/>
          </a:prstGeom>
          <a:noFill/>
        </p:spPr>
        <p:txBody>
          <a:bodyPr wrap="square" rtlCol="0">
            <a:spAutoFit/>
          </a:bodyPr>
          <a:lstStyle/>
          <a:p>
            <a:r>
              <a:rPr lang="fa-IR" dirty="0">
                <a:cs typeface="B Nazanin" panose="00000400000000000000" pitchFamily="2" charset="-78"/>
              </a:rPr>
              <a:t>شکایت</a:t>
            </a:r>
            <a:endParaRPr lang="en-US" dirty="0">
              <a:cs typeface="B Nazanin" panose="00000400000000000000" pitchFamily="2" charset="-78"/>
            </a:endParaRPr>
          </a:p>
        </p:txBody>
      </p:sp>
      <p:sp>
        <p:nvSpPr>
          <p:cNvPr id="17" name="TextBox 16">
            <a:extLst>
              <a:ext uri="{FF2B5EF4-FFF2-40B4-BE49-F238E27FC236}">
                <a16:creationId xmlns:a16="http://schemas.microsoft.com/office/drawing/2014/main" id="{5963D8ED-A89C-4BFB-AB16-5C105BE7E904}"/>
              </a:ext>
            </a:extLst>
          </p:cNvPr>
          <p:cNvSpPr txBox="1"/>
          <p:nvPr/>
        </p:nvSpPr>
        <p:spPr>
          <a:xfrm>
            <a:off x="2777728" y="3810691"/>
            <a:ext cx="851294" cy="369332"/>
          </a:xfrm>
          <a:prstGeom prst="rect">
            <a:avLst/>
          </a:prstGeom>
          <a:noFill/>
        </p:spPr>
        <p:txBody>
          <a:bodyPr wrap="square" rtlCol="0">
            <a:spAutoFit/>
          </a:bodyPr>
          <a:lstStyle/>
          <a:p>
            <a:r>
              <a:rPr lang="fa-IR" dirty="0">
                <a:cs typeface="B Nazanin" panose="00000400000000000000" pitchFamily="2" charset="-78"/>
              </a:rPr>
              <a:t>خشم</a:t>
            </a:r>
            <a:endParaRPr lang="en-US" dirty="0">
              <a:cs typeface="B Nazanin" panose="00000400000000000000" pitchFamily="2" charset="-78"/>
            </a:endParaRPr>
          </a:p>
        </p:txBody>
      </p:sp>
      <p:sp>
        <p:nvSpPr>
          <p:cNvPr id="18" name="TextBox 17">
            <a:extLst>
              <a:ext uri="{FF2B5EF4-FFF2-40B4-BE49-F238E27FC236}">
                <a16:creationId xmlns:a16="http://schemas.microsoft.com/office/drawing/2014/main" id="{D9F1D926-8692-4390-A984-C501CBF7CDE5}"/>
              </a:ext>
            </a:extLst>
          </p:cNvPr>
          <p:cNvSpPr txBox="1"/>
          <p:nvPr/>
        </p:nvSpPr>
        <p:spPr>
          <a:xfrm>
            <a:off x="5729288" y="4893610"/>
            <a:ext cx="976313" cy="369332"/>
          </a:xfrm>
          <a:prstGeom prst="rect">
            <a:avLst/>
          </a:prstGeom>
          <a:noFill/>
        </p:spPr>
        <p:txBody>
          <a:bodyPr wrap="square" rtlCol="0">
            <a:spAutoFit/>
          </a:bodyPr>
          <a:lstStyle/>
          <a:p>
            <a:r>
              <a:rPr lang="fa-IR" dirty="0">
                <a:cs typeface="B Nazanin" panose="00000400000000000000" pitchFamily="2" charset="-78"/>
              </a:rPr>
              <a:t>50%َ</a:t>
            </a:r>
            <a:endParaRPr lang="en-US" dirty="0">
              <a:cs typeface="B Nazanin" panose="00000400000000000000" pitchFamily="2" charset="-78"/>
            </a:endParaRPr>
          </a:p>
        </p:txBody>
      </p:sp>
      <p:sp>
        <p:nvSpPr>
          <p:cNvPr id="23" name="TextBox 22">
            <a:extLst>
              <a:ext uri="{FF2B5EF4-FFF2-40B4-BE49-F238E27FC236}">
                <a16:creationId xmlns:a16="http://schemas.microsoft.com/office/drawing/2014/main" id="{B4A5DF6B-2C87-4356-9CCF-47A218D65016}"/>
              </a:ext>
            </a:extLst>
          </p:cNvPr>
          <p:cNvSpPr txBox="1"/>
          <p:nvPr/>
        </p:nvSpPr>
        <p:spPr>
          <a:xfrm>
            <a:off x="2895600" y="4978263"/>
            <a:ext cx="585783" cy="369332"/>
          </a:xfrm>
          <a:prstGeom prst="rect">
            <a:avLst/>
          </a:prstGeom>
          <a:noFill/>
        </p:spPr>
        <p:txBody>
          <a:bodyPr wrap="square" rtlCol="0">
            <a:spAutoFit/>
          </a:bodyPr>
          <a:lstStyle/>
          <a:p>
            <a:r>
              <a:rPr lang="fa-IR" dirty="0">
                <a:cs typeface="B Nazanin" panose="00000400000000000000" pitchFamily="2" charset="-78"/>
              </a:rPr>
              <a:t>0%</a:t>
            </a:r>
            <a:endParaRPr lang="en-US" dirty="0">
              <a:cs typeface="B Nazanin" panose="00000400000000000000" pitchFamily="2" charset="-78"/>
            </a:endParaRPr>
          </a:p>
        </p:txBody>
      </p:sp>
      <p:sp>
        <p:nvSpPr>
          <p:cNvPr id="24" name="TextBox 23">
            <a:extLst>
              <a:ext uri="{FF2B5EF4-FFF2-40B4-BE49-F238E27FC236}">
                <a16:creationId xmlns:a16="http://schemas.microsoft.com/office/drawing/2014/main" id="{2892D8BF-6281-47D1-8924-2120D81C3118}"/>
              </a:ext>
            </a:extLst>
          </p:cNvPr>
          <p:cNvSpPr txBox="1"/>
          <p:nvPr/>
        </p:nvSpPr>
        <p:spPr>
          <a:xfrm>
            <a:off x="8847537" y="4844534"/>
            <a:ext cx="825101" cy="369332"/>
          </a:xfrm>
          <a:prstGeom prst="rect">
            <a:avLst/>
          </a:prstGeom>
          <a:noFill/>
        </p:spPr>
        <p:txBody>
          <a:bodyPr wrap="square" rtlCol="0">
            <a:spAutoFit/>
          </a:bodyPr>
          <a:lstStyle/>
          <a:p>
            <a:r>
              <a:rPr lang="fa-IR" dirty="0">
                <a:cs typeface="B Nazanin" panose="00000400000000000000" pitchFamily="2" charset="-78"/>
              </a:rPr>
              <a:t>100%</a:t>
            </a:r>
            <a:endParaRPr lang="en-US" dirty="0">
              <a:cs typeface="B Nazanin" panose="00000400000000000000" pitchFamily="2" charset="-78"/>
            </a:endParaRPr>
          </a:p>
        </p:txBody>
      </p:sp>
    </p:spTree>
    <p:extLst>
      <p:ext uri="{BB962C8B-B14F-4D97-AF65-F5344CB8AC3E}">
        <p14:creationId xmlns:p14="http://schemas.microsoft.com/office/powerpoint/2010/main" val="746085943"/>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4DC3A-C397-4FE0-B67A-BCA44823F41E}"/>
              </a:ext>
            </a:extLst>
          </p:cNvPr>
          <p:cNvSpPr>
            <a:spLocks noGrp="1"/>
          </p:cNvSpPr>
          <p:nvPr>
            <p:ph type="title"/>
          </p:nvPr>
        </p:nvSpPr>
        <p:spPr/>
        <p:txBody>
          <a:bodyPr/>
          <a:lstStyle/>
          <a:p>
            <a:pPr algn="r" rtl="1"/>
            <a:r>
              <a:rPr lang="fa-IR" dirty="0">
                <a:cs typeface="B Titr" panose="00000700000000000000" pitchFamily="2" charset="-78"/>
              </a:rPr>
              <a:t>مهارت‌های ارتباطی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47B3EFB5-E9C1-4EEE-BB37-48A9516BC05B}"/>
              </a:ext>
            </a:extLst>
          </p:cNvPr>
          <p:cNvSpPr>
            <a:spLocks noGrp="1"/>
          </p:cNvSpPr>
          <p:nvPr>
            <p:ph idx="1"/>
          </p:nvPr>
        </p:nvSpPr>
        <p:spPr/>
        <p:txBody>
          <a:bodyPr>
            <a:normAutofit fontScale="92500" lnSpcReduction="10000"/>
          </a:bodyPr>
          <a:lstStyle/>
          <a:p>
            <a:pPr algn="just" rtl="1"/>
            <a:r>
              <a:rPr lang="fa-IR" sz="4000" dirty="0">
                <a:cs typeface="B Nazanin" panose="00000400000000000000" pitchFamily="2" charset="-78"/>
              </a:rPr>
              <a:t>مهارت‌های ارتباطی </a:t>
            </a:r>
            <a:r>
              <a:rPr lang="fa-IR" sz="4000" dirty="0">
                <a:solidFill>
                  <a:srgbClr val="C00000"/>
                </a:solidFill>
                <a:cs typeface="B Nazanin" panose="00000400000000000000" pitchFamily="2" charset="-78"/>
              </a:rPr>
              <a:t>مجموعه‌ای از فنون گفتاری، رفتاری و نوشتاری</a:t>
            </a:r>
            <a:r>
              <a:rPr lang="fa-IR" sz="4000" dirty="0">
                <a:cs typeface="B Nazanin" panose="00000400000000000000" pitchFamily="2" charset="-78"/>
              </a:rPr>
              <a:t> است که ما را قادر می‌سازد در روابط اجتماعی موثرتر عمل کنیم و موفق‌تر باشیم؛ </a:t>
            </a:r>
          </a:p>
          <a:p>
            <a:pPr algn="just" rtl="1"/>
            <a:r>
              <a:rPr lang="fa-IR" sz="4000" dirty="0">
                <a:cs typeface="B Nazanin" panose="00000400000000000000" pitchFamily="2" charset="-78"/>
              </a:rPr>
              <a:t>در تعامل اجتماعی کمتر دچار سرخوردگی، ناکامی، خشم و سوء تفاهم شویم؛</a:t>
            </a:r>
          </a:p>
          <a:p>
            <a:pPr algn="just" rtl="1"/>
            <a:r>
              <a:rPr lang="fa-IR" sz="4000" dirty="0">
                <a:cs typeface="B Nazanin" panose="00000400000000000000" pitchFamily="2" charset="-78"/>
              </a:rPr>
              <a:t> دوستان بیشتری داشته باشیم و از مناسبات اجتماعی خود لذت ببریم.</a:t>
            </a:r>
          </a:p>
          <a:p>
            <a:pPr algn="r" rtl="1"/>
            <a:r>
              <a:rPr lang="fa-IR" sz="4000" dirty="0">
                <a:cs typeface="B Nazanin" panose="00000400000000000000" pitchFamily="2" charset="-78"/>
              </a:rPr>
              <a:t>فایده مهارت‌های ارتباطی هم </a:t>
            </a:r>
            <a:r>
              <a:rPr lang="fa-IR" sz="4000" dirty="0">
                <a:solidFill>
                  <a:srgbClr val="00B0F0"/>
                </a:solidFill>
                <a:cs typeface="B Nazanin" panose="00000400000000000000" pitchFamily="2" charset="-78"/>
              </a:rPr>
              <a:t>فردی</a:t>
            </a:r>
            <a:r>
              <a:rPr lang="fa-IR" sz="4000" dirty="0">
                <a:cs typeface="B Nazanin" panose="00000400000000000000" pitchFamily="2" charset="-78"/>
              </a:rPr>
              <a:t> است و هم </a:t>
            </a:r>
            <a:r>
              <a:rPr lang="fa-IR" sz="4000" dirty="0">
                <a:solidFill>
                  <a:srgbClr val="00B0F0"/>
                </a:solidFill>
                <a:cs typeface="B Nazanin" panose="00000400000000000000" pitchFamily="2" charset="-78"/>
              </a:rPr>
              <a:t>اجتماعی</a:t>
            </a:r>
            <a:endParaRPr lang="en-US" sz="4000" dirty="0">
              <a:solidFill>
                <a:srgbClr val="00B0F0"/>
              </a:solidFill>
              <a:cs typeface="B Nazanin" panose="00000400000000000000" pitchFamily="2" charset="-78"/>
            </a:endParaRPr>
          </a:p>
        </p:txBody>
      </p:sp>
    </p:spTree>
    <p:extLst>
      <p:ext uri="{BB962C8B-B14F-4D97-AF65-F5344CB8AC3E}">
        <p14:creationId xmlns:p14="http://schemas.microsoft.com/office/powerpoint/2010/main" val="242788891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F32B3-76C4-4CEC-B7E8-B42BB3669DE6}"/>
              </a:ext>
            </a:extLst>
          </p:cNvPr>
          <p:cNvSpPr>
            <a:spLocks noGrp="1"/>
          </p:cNvSpPr>
          <p:nvPr>
            <p:ph type="title"/>
          </p:nvPr>
        </p:nvSpPr>
        <p:spPr/>
        <p:txBody>
          <a:bodyPr/>
          <a:lstStyle/>
          <a:p>
            <a:r>
              <a:rPr lang="fa-IR" dirty="0">
                <a:cs typeface="B Titr" panose="00000700000000000000" pitchFamily="2" charset="-78"/>
              </a:rPr>
              <a:t>موقعیت شکایت</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1EFF55BC-9D85-459A-89E3-7C0DDFF0224D}"/>
              </a:ext>
            </a:extLst>
          </p:cNvPr>
          <p:cNvSpPr>
            <a:spLocks noGrp="1"/>
          </p:cNvSpPr>
          <p:nvPr>
            <p:ph idx="1"/>
          </p:nvPr>
        </p:nvSpPr>
        <p:spPr/>
        <p:txBody>
          <a:bodyPr/>
          <a:lstStyle/>
          <a:p>
            <a:pPr algn="r" rtl="1"/>
            <a:r>
              <a:rPr lang="fa-IR" dirty="0">
                <a:cs typeface="B Nazanin" panose="00000400000000000000" pitchFamily="2" charset="-78"/>
              </a:rPr>
              <a:t>شکایت موقعیتی است که مراجعه کننده بین آنچه انتظار داشته و آنچه با آن مواجه شده است تفاوت محسوسی می‌بیند و در نتیجه ناراضی می‌شود.</a:t>
            </a:r>
          </a:p>
          <a:p>
            <a:pPr algn="r" rtl="1"/>
            <a:r>
              <a:rPr lang="fa-IR" dirty="0">
                <a:cs typeface="B Nazanin" panose="00000400000000000000" pitchFamily="2" charset="-78"/>
              </a:rPr>
              <a:t> شکایت را می توان به چشم فرصت دید نه تهدید.</a:t>
            </a:r>
          </a:p>
          <a:p>
            <a:pPr algn="r" rtl="1"/>
            <a:r>
              <a:rPr lang="fa-IR" dirty="0">
                <a:cs typeface="B Nazanin" panose="00000400000000000000" pitchFamily="2" charset="-78"/>
              </a:rPr>
              <a:t> شکایت نشان می‌دهد چه چیزهایی نیاز به اصلاح دارد.</a:t>
            </a:r>
          </a:p>
          <a:p>
            <a:pPr algn="r" rtl="1"/>
            <a:r>
              <a:rPr lang="fa-IR" dirty="0">
                <a:cs typeface="B Nazanin" panose="00000400000000000000" pitchFamily="2" charset="-78"/>
              </a:rPr>
              <a:t>اگر شکایت حل و فصل شود، موجب تقویت ارتباط می‌شود.</a:t>
            </a: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992943576"/>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28074-F971-4B4E-AF7F-AA26028996B7}"/>
              </a:ext>
            </a:extLst>
          </p:cNvPr>
          <p:cNvSpPr>
            <a:spLocks noGrp="1"/>
          </p:cNvSpPr>
          <p:nvPr>
            <p:ph type="title"/>
          </p:nvPr>
        </p:nvSpPr>
        <p:spPr/>
        <p:txBody>
          <a:bodyPr/>
          <a:lstStyle/>
          <a:p>
            <a:pPr algn="just" rtl="1"/>
            <a:r>
              <a:rPr lang="fa-IR" dirty="0">
                <a:cs typeface="B Titr" panose="00000700000000000000" pitchFamily="2" charset="-78"/>
              </a:rPr>
              <a:t>در رسیدگی به شکایت چه نباید کرد؟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94FC711-5BBE-4DBA-93E9-0AD0CC5AF9B0}"/>
              </a:ext>
            </a:extLst>
          </p:cNvPr>
          <p:cNvSpPr>
            <a:spLocks noGrp="1"/>
          </p:cNvSpPr>
          <p:nvPr>
            <p:ph idx="1"/>
          </p:nvPr>
        </p:nvSpPr>
        <p:spPr/>
        <p:txBody>
          <a:bodyPr>
            <a:normAutofit/>
          </a:bodyPr>
          <a:lstStyle/>
          <a:p>
            <a:pPr algn="r" rtl="1"/>
            <a:r>
              <a:rPr lang="fa-IR" sz="4400" dirty="0">
                <a:cs typeface="B Nazanin" panose="00000400000000000000" pitchFamily="2" charset="-78"/>
              </a:rPr>
              <a:t>انکاری برخورد نکنید: از اول فرض نکنید شکایت بی‌مورد است</a:t>
            </a:r>
          </a:p>
          <a:p>
            <a:pPr algn="r" rtl="1"/>
            <a:r>
              <a:rPr lang="fa-IR" sz="4400" dirty="0">
                <a:cs typeface="B Nazanin" panose="00000400000000000000" pitchFamily="2" charset="-78"/>
              </a:rPr>
              <a:t>پرهیز از عذرتراشی</a:t>
            </a:r>
          </a:p>
          <a:p>
            <a:pPr algn="r" rtl="1"/>
            <a:r>
              <a:rPr lang="fa-IR" sz="4400" dirty="0">
                <a:cs typeface="B Nazanin" panose="00000400000000000000" pitchFamily="2" charset="-78"/>
              </a:rPr>
              <a:t>سرزنش نکردن همکاران و انداختن مسئولیت به گردن دیگران</a:t>
            </a:r>
          </a:p>
        </p:txBody>
      </p:sp>
    </p:spTree>
    <p:extLst>
      <p:ext uri="{BB962C8B-B14F-4D97-AF65-F5344CB8AC3E}">
        <p14:creationId xmlns:p14="http://schemas.microsoft.com/office/powerpoint/2010/main" val="182225908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67510-04C9-4214-B6EE-682162796C1A}"/>
              </a:ext>
            </a:extLst>
          </p:cNvPr>
          <p:cNvSpPr>
            <a:spLocks noGrp="1"/>
          </p:cNvSpPr>
          <p:nvPr>
            <p:ph type="title"/>
          </p:nvPr>
        </p:nvSpPr>
        <p:spPr/>
        <p:txBody>
          <a:bodyPr/>
          <a:lstStyle/>
          <a:p>
            <a:r>
              <a:rPr lang="fa-IR" dirty="0">
                <a:cs typeface="B Titr" panose="00000700000000000000" pitchFamily="2" charset="-78"/>
              </a:rPr>
              <a:t>در رسیدگی به شکایت چه باید کرد؟</a:t>
            </a:r>
            <a:endParaRPr lang="en-US" dirty="0"/>
          </a:p>
        </p:txBody>
      </p:sp>
      <p:sp>
        <p:nvSpPr>
          <p:cNvPr id="3" name="Content Placeholder 2">
            <a:extLst>
              <a:ext uri="{FF2B5EF4-FFF2-40B4-BE49-F238E27FC236}">
                <a16:creationId xmlns:a16="http://schemas.microsoft.com/office/drawing/2014/main" id="{1D01407A-0C70-4AFF-B623-EF2CDD6E6F6C}"/>
              </a:ext>
            </a:extLst>
          </p:cNvPr>
          <p:cNvSpPr>
            <a:spLocks noGrp="1"/>
          </p:cNvSpPr>
          <p:nvPr>
            <p:ph idx="1"/>
          </p:nvPr>
        </p:nvSpPr>
        <p:spPr/>
        <p:txBody>
          <a:bodyPr>
            <a:normAutofit/>
          </a:bodyPr>
          <a:lstStyle/>
          <a:p>
            <a:pPr algn="r" rtl="1"/>
            <a:r>
              <a:rPr lang="fa-IR" sz="4000" dirty="0">
                <a:cs typeface="B Nazanin" panose="00000400000000000000" pitchFamily="2" charset="-78"/>
              </a:rPr>
              <a:t>به دست آوردن درک روشن از موضوع شکایت</a:t>
            </a:r>
          </a:p>
          <a:p>
            <a:pPr algn="r" rtl="1"/>
            <a:r>
              <a:rPr lang="fa-IR" sz="4000" dirty="0">
                <a:cs typeface="B Nazanin" panose="00000400000000000000" pitchFamily="2" charset="-78"/>
              </a:rPr>
              <a:t>نشان دادن همدلی</a:t>
            </a:r>
          </a:p>
          <a:p>
            <a:pPr algn="r" rtl="1"/>
            <a:r>
              <a:rPr lang="fa-IR" sz="4000" dirty="0">
                <a:cs typeface="B Nazanin" panose="00000400000000000000" pitchFamily="2" charset="-78"/>
              </a:rPr>
              <a:t>معذرت خواستن/ ابراز تاسف و توضیح</a:t>
            </a:r>
          </a:p>
          <a:p>
            <a:pPr algn="r" rtl="1"/>
            <a:r>
              <a:rPr lang="fa-IR" sz="4000" dirty="0">
                <a:cs typeface="B Nazanin" panose="00000400000000000000" pitchFamily="2" charset="-78"/>
              </a:rPr>
              <a:t>مشکل را از خود بدانید و برای حل آن اقدام کنید!</a:t>
            </a:r>
          </a:p>
          <a:p>
            <a:pPr algn="r" rtl="1"/>
            <a:r>
              <a:rPr lang="fa-IR" sz="4000" dirty="0">
                <a:cs typeface="B Nazanin" panose="00000400000000000000" pitchFamily="2" charset="-78"/>
              </a:rPr>
              <a:t>پیگیری کنید مشکل حل شده باشد</a:t>
            </a:r>
            <a:endParaRPr lang="en-US" sz="4000" dirty="0">
              <a:cs typeface="B Nazanin" panose="00000400000000000000" pitchFamily="2" charset="-78"/>
            </a:endParaRPr>
          </a:p>
        </p:txBody>
      </p:sp>
    </p:spTree>
    <p:extLst>
      <p:ext uri="{BB962C8B-B14F-4D97-AF65-F5344CB8AC3E}">
        <p14:creationId xmlns:p14="http://schemas.microsoft.com/office/powerpoint/2010/main" val="428001887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8A17B-D9B5-4E8C-A0D0-356518F3DFD8}"/>
              </a:ext>
            </a:extLst>
          </p:cNvPr>
          <p:cNvSpPr>
            <a:spLocks noGrp="1"/>
          </p:cNvSpPr>
          <p:nvPr>
            <p:ph type="title"/>
          </p:nvPr>
        </p:nvSpPr>
        <p:spPr/>
        <p:txBody>
          <a:bodyPr/>
          <a:lstStyle/>
          <a:p>
            <a:r>
              <a:rPr lang="fa-IR" dirty="0">
                <a:cs typeface="B Titr" panose="00000700000000000000" pitchFamily="2" charset="-78"/>
              </a:rPr>
              <a:t>موقعیت خشم</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AC5FBE8-C9C7-41AC-A76A-BD465BDEC8E5}"/>
              </a:ext>
            </a:extLst>
          </p:cNvPr>
          <p:cNvSpPr>
            <a:spLocks noGrp="1"/>
          </p:cNvSpPr>
          <p:nvPr>
            <p:ph idx="1"/>
          </p:nvPr>
        </p:nvSpPr>
        <p:spPr/>
        <p:txBody>
          <a:bodyPr>
            <a:normAutofit/>
          </a:bodyPr>
          <a:lstStyle/>
          <a:p>
            <a:pPr algn="r" rtl="1"/>
            <a:r>
              <a:rPr lang="fa-IR" sz="3600" dirty="0">
                <a:cs typeface="B Nazanin" panose="00000400000000000000" pitchFamily="2" charset="-78"/>
              </a:rPr>
              <a:t>بسیار بعید است مراجعه کننده بدون مقدمه به مرحله خشم برسد.</a:t>
            </a:r>
          </a:p>
          <a:p>
            <a:pPr algn="r" rtl="1"/>
            <a:r>
              <a:rPr lang="fa-IR" sz="3600" dirty="0">
                <a:cs typeface="B Nazanin" panose="00000400000000000000" pitchFamily="2" charset="-78"/>
              </a:rPr>
              <a:t>برانگیخته شدن خشم قاعدتاً با سابقه‌ای از ناکامی، نارضایتی و سرخوردگی و اضطراب همراه است.</a:t>
            </a:r>
          </a:p>
          <a:p>
            <a:pPr algn="r" rtl="1"/>
            <a:r>
              <a:rPr lang="fa-IR" sz="3600" dirty="0">
                <a:cs typeface="B Nazanin" panose="00000400000000000000" pitchFamily="2" charset="-78"/>
              </a:rPr>
              <a:t>خشم را هیجان ثانوی می‌نامند؛ خشم از حالت‌های هیجانی دیگری بر می‌خیزد.</a:t>
            </a:r>
          </a:p>
          <a:p>
            <a:pPr algn="r" rtl="1"/>
            <a:r>
              <a:rPr lang="fa-IR" sz="3600" dirty="0">
                <a:cs typeface="B Nazanin" panose="00000400000000000000" pitchFamily="2" charset="-78"/>
              </a:rPr>
              <a:t>در موقعیت خشم ارتباط مراجعه کننده با ما قطع است.</a:t>
            </a:r>
            <a:endParaRPr lang="en-US" sz="3600" dirty="0">
              <a:cs typeface="B Nazanin" panose="00000400000000000000" pitchFamily="2" charset="-78"/>
            </a:endParaRPr>
          </a:p>
        </p:txBody>
      </p:sp>
    </p:spTree>
    <p:extLst>
      <p:ext uri="{BB962C8B-B14F-4D97-AF65-F5344CB8AC3E}">
        <p14:creationId xmlns:p14="http://schemas.microsoft.com/office/powerpoint/2010/main" val="298627780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B89C-91E3-491D-8FD7-8F1EA78FFDE2}"/>
              </a:ext>
            </a:extLst>
          </p:cNvPr>
          <p:cNvSpPr>
            <a:spLocks noGrp="1"/>
          </p:cNvSpPr>
          <p:nvPr>
            <p:ph type="title"/>
          </p:nvPr>
        </p:nvSpPr>
        <p:spPr/>
        <p:txBody>
          <a:bodyPr/>
          <a:lstStyle/>
          <a:p>
            <a:r>
              <a:rPr lang="fa-IR" dirty="0">
                <a:cs typeface="B Titr" panose="00000700000000000000" pitchFamily="2" charset="-78"/>
              </a:rPr>
              <a:t>مهارت‌های کنترل موقعیت خشم</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18640528-04B4-46FE-8E07-A986B04F7A67}"/>
              </a:ext>
            </a:extLst>
          </p:cNvPr>
          <p:cNvSpPr>
            <a:spLocks noGrp="1"/>
          </p:cNvSpPr>
          <p:nvPr>
            <p:ph idx="1"/>
          </p:nvPr>
        </p:nvSpPr>
        <p:spPr/>
        <p:txBody>
          <a:bodyPr>
            <a:normAutofit lnSpcReduction="10000"/>
          </a:bodyPr>
          <a:lstStyle/>
          <a:p>
            <a:pPr algn="justLow" rtl="1"/>
            <a:r>
              <a:rPr lang="fa-IR" sz="3600" dirty="0">
                <a:cs typeface="B Nazanin" panose="00000400000000000000" pitchFamily="2" charset="-78"/>
              </a:rPr>
              <a:t>به هنگام عصبانیت، حس شنوایی ضعیف می‌شود و برعکس، حس بینایی به شدت تقویت می‌شود. در نتیجه پیام‌های که شخص خشمگین از ما به عنوان واکنش می تواند دریافت کند، نه از راه گوش که از راه چشم است.</a:t>
            </a:r>
          </a:p>
          <a:p>
            <a:pPr algn="justLow" rtl="1"/>
            <a:r>
              <a:rPr lang="fa-IR" sz="3600" dirty="0">
                <a:cs typeface="B Nazanin" panose="00000400000000000000" pitchFamily="2" charset="-78"/>
              </a:rPr>
              <a:t>نباید بکوشیم در وهله اول با شخص عصبانی وارد گفتگو شویم. در اینجا زبان بدن است که می‌تواند کارساز باشد.</a:t>
            </a:r>
          </a:p>
          <a:p>
            <a:pPr algn="justLow" rtl="1"/>
            <a:r>
              <a:rPr lang="fa-IR" sz="3600" dirty="0">
                <a:cs typeface="B Nazanin" panose="00000400000000000000" pitchFamily="2" charset="-78"/>
              </a:rPr>
              <a:t>حرکاتی که به واسطه احساسات غریزی متقابل ما برای حفظ امنیت بروز می‌کند، می‌تواند به شدت طرف عصبانی را تحریک و خشم او را بیشتر دامن بزند.</a:t>
            </a:r>
          </a:p>
          <a:p>
            <a:pPr algn="justLow" rtl="1"/>
            <a:endParaRPr lang="en-US" sz="3600" dirty="0">
              <a:cs typeface="B Nazanin" panose="00000400000000000000" pitchFamily="2" charset="-78"/>
            </a:endParaRPr>
          </a:p>
        </p:txBody>
      </p:sp>
    </p:spTree>
    <p:extLst>
      <p:ext uri="{BB962C8B-B14F-4D97-AF65-F5344CB8AC3E}">
        <p14:creationId xmlns:p14="http://schemas.microsoft.com/office/powerpoint/2010/main" val="1217008634"/>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236C1-0835-49B2-A880-D2E1D517E0B2}"/>
              </a:ext>
            </a:extLst>
          </p:cNvPr>
          <p:cNvSpPr>
            <a:spLocks noGrp="1"/>
          </p:cNvSpPr>
          <p:nvPr>
            <p:ph type="title"/>
          </p:nvPr>
        </p:nvSpPr>
        <p:spPr/>
        <p:txBody>
          <a:bodyPr/>
          <a:lstStyle/>
          <a:p>
            <a:r>
              <a:rPr lang="fa-IR" dirty="0">
                <a:cs typeface="B Titr" panose="00000700000000000000" pitchFamily="2" charset="-78"/>
              </a:rPr>
              <a:t>چه باید کرد؟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6D4B966-C352-4411-A4A0-ADADF6320DBF}"/>
              </a:ext>
            </a:extLst>
          </p:cNvPr>
          <p:cNvSpPr>
            <a:spLocks noGrp="1"/>
          </p:cNvSpPr>
          <p:nvPr>
            <p:ph idx="1"/>
          </p:nvPr>
        </p:nvSpPr>
        <p:spPr/>
        <p:txBody>
          <a:bodyPr>
            <a:normAutofit/>
          </a:bodyPr>
          <a:lstStyle/>
          <a:p>
            <a:pPr algn="r" rtl="1"/>
            <a:r>
              <a:rPr lang="fa-IR" sz="5400" dirty="0">
                <a:cs typeface="B Nazanin" panose="00000400000000000000" pitchFamily="2" charset="-78"/>
              </a:rPr>
              <a:t>احساس شما از موقعیت</a:t>
            </a:r>
          </a:p>
          <a:p>
            <a:pPr algn="r" rtl="1"/>
            <a:r>
              <a:rPr lang="fa-IR" sz="5400" dirty="0">
                <a:cs typeface="B Nazanin" panose="00000400000000000000" pitchFamily="2" charset="-78"/>
              </a:rPr>
              <a:t>مقابله یا تسلیم</a:t>
            </a:r>
          </a:p>
          <a:p>
            <a:pPr algn="r" rtl="1"/>
            <a:r>
              <a:rPr lang="fa-IR" sz="5400" dirty="0">
                <a:cs typeface="B Nazanin" panose="00000400000000000000" pitchFamily="2" charset="-78"/>
              </a:rPr>
              <a:t>راه حل های ممکن</a:t>
            </a:r>
            <a:endParaRPr lang="en-US" sz="5400" dirty="0">
              <a:cs typeface="B Nazanin" panose="00000400000000000000" pitchFamily="2" charset="-78"/>
            </a:endParaRPr>
          </a:p>
        </p:txBody>
      </p:sp>
    </p:spTree>
    <p:extLst>
      <p:ext uri="{BB962C8B-B14F-4D97-AF65-F5344CB8AC3E}">
        <p14:creationId xmlns:p14="http://schemas.microsoft.com/office/powerpoint/2010/main" val="328674705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FAE2F-1CBF-4039-90FF-5BC9EF91E457}"/>
              </a:ext>
            </a:extLst>
          </p:cNvPr>
          <p:cNvSpPr>
            <a:spLocks noGrp="1"/>
          </p:cNvSpPr>
          <p:nvPr>
            <p:ph type="title"/>
          </p:nvPr>
        </p:nvSpPr>
        <p:spPr/>
        <p:txBody>
          <a:bodyPr/>
          <a:lstStyle/>
          <a:p>
            <a:r>
              <a:rPr lang="fa-IR" dirty="0">
                <a:cs typeface="B Titr" panose="00000700000000000000" pitchFamily="2" charset="-78"/>
              </a:rPr>
              <a:t>رفتارهای مناسب در مقابل شخص عصبانی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5CFE2794-2A17-4402-9B71-7534835EC1FE}"/>
              </a:ext>
            </a:extLst>
          </p:cNvPr>
          <p:cNvSpPr>
            <a:spLocks noGrp="1"/>
          </p:cNvSpPr>
          <p:nvPr>
            <p:ph idx="1"/>
          </p:nvPr>
        </p:nvSpPr>
        <p:spPr/>
        <p:txBody>
          <a:bodyPr>
            <a:normAutofit fontScale="92500" lnSpcReduction="20000"/>
          </a:bodyPr>
          <a:lstStyle/>
          <a:p>
            <a:pPr algn="just" rtl="1"/>
            <a:r>
              <a:rPr lang="fa-IR" sz="2400" dirty="0">
                <a:cs typeface="B Nazanin" panose="00000400000000000000" pitchFamily="2" charset="-78"/>
              </a:rPr>
              <a:t>موقعیت وضع بدن مساوی</a:t>
            </a:r>
          </a:p>
          <a:p>
            <a:pPr algn="just" rtl="1"/>
            <a:r>
              <a:rPr lang="fa-IR" sz="2400" dirty="0">
                <a:cs typeface="B Nazanin" panose="00000400000000000000" pitchFamily="2" charset="-78"/>
              </a:rPr>
              <a:t>کف دست هایتان را طوری نشان دهید که طرف مقابل ببیند و مطمئن باشد که شما چیزی در دستانتان ندارید.</a:t>
            </a:r>
          </a:p>
          <a:p>
            <a:pPr algn="just" rtl="1"/>
            <a:r>
              <a:rPr lang="fa-IR" sz="2400" dirty="0">
                <a:cs typeface="B Nazanin" panose="00000400000000000000" pitchFamily="2" charset="-78"/>
              </a:rPr>
              <a:t>حفظ فاصله بدن با شخص عصبانی</a:t>
            </a:r>
          </a:p>
          <a:p>
            <a:pPr algn="just" rtl="1"/>
            <a:r>
              <a:rPr lang="fa-IR" sz="2400" dirty="0">
                <a:cs typeface="B Nazanin" panose="00000400000000000000" pitchFamily="2" charset="-78"/>
              </a:rPr>
              <a:t>سعی کنید با چهره‌تان آرامش و اعتماد به نفس را القا کنید. به همین سبب باید مستقیم و تمام رخ به او نگاه کنید و چهره‌تان حاکی از درک وضعیت او باشد.</a:t>
            </a:r>
          </a:p>
          <a:p>
            <a:pPr algn="just" rtl="1"/>
            <a:r>
              <a:rPr lang="fa-IR" sz="2400" dirty="0">
                <a:cs typeface="B Nazanin" panose="00000400000000000000" pitchFamily="2" charset="-78"/>
              </a:rPr>
              <a:t>در واکنش به آنچه می‌گوید، به آرامی سر خود را به بالا و پایین حرکت دهیم؛ به علامت اینکه آنچه را می‌گوید درک می‌کنیم</a:t>
            </a:r>
          </a:p>
          <a:p>
            <a:pPr algn="just" rtl="1"/>
            <a:r>
              <a:rPr lang="fa-IR" sz="2400" dirty="0">
                <a:cs typeface="B Nazanin" panose="00000400000000000000" pitchFamily="2" charset="-78"/>
              </a:rPr>
              <a:t>او را به محلی دعوت کنید که شما و او تنها باشید یا دعوت به نشستن و آرام گرفتن کنید.</a:t>
            </a:r>
          </a:p>
          <a:p>
            <a:pPr algn="just" rtl="1"/>
            <a:r>
              <a:rPr lang="fa-IR" sz="2400" dirty="0">
                <a:cs typeface="B Nazanin" panose="00000400000000000000" pitchFamily="2" charset="-78"/>
              </a:rPr>
              <a:t>در صورتی که شخص عصبانی شما را تهدید کرد، شما عصبانی نشوید و با تهدید متقابل سعی نکنید او را آرام کنید.</a:t>
            </a:r>
          </a:p>
          <a:p>
            <a:pPr algn="just" rtl="1"/>
            <a:r>
              <a:rPr lang="fa-IR" sz="2400" dirty="0">
                <a:cs typeface="B Nazanin" panose="00000400000000000000" pitchFamily="2" charset="-78"/>
              </a:rPr>
              <a:t>راهبرد موفق در کنترل و حل موقعیت خشم این است که موقعیت خشم را به موقعیت شکایت تبدیل کنید و از این به بعد برای تبدیل موقعیت شکایت به رضایت اقدام کنید.</a:t>
            </a:r>
          </a:p>
          <a:p>
            <a:pPr algn="just" rtl="1"/>
            <a:r>
              <a:rPr lang="fa-IR" sz="2400" dirty="0">
                <a:cs typeface="B Nazanin" panose="00000400000000000000" pitchFamily="2" charset="-78"/>
              </a:rPr>
              <a:t>در صورتی که اقدامات شما موثر واقع نشد و احساس کردید وضعیت از کنترل خارج شده،  مدیریت کتابخانه، سازمان و مسئولان انتظامی را در جریان قرار دهید.</a:t>
            </a:r>
            <a:endParaRPr lang="en-US" sz="2400" dirty="0">
              <a:cs typeface="B Nazanin" panose="00000400000000000000" pitchFamily="2" charset="-78"/>
            </a:endParaRPr>
          </a:p>
        </p:txBody>
      </p:sp>
    </p:spTree>
    <p:extLst>
      <p:ext uri="{BB962C8B-B14F-4D97-AF65-F5344CB8AC3E}">
        <p14:creationId xmlns:p14="http://schemas.microsoft.com/office/powerpoint/2010/main" val="12844706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41583-9BB2-4EAD-AC23-0FED8DBE35DE}"/>
              </a:ext>
            </a:extLst>
          </p:cNvPr>
          <p:cNvSpPr>
            <a:spLocks noGrp="1"/>
          </p:cNvSpPr>
          <p:nvPr>
            <p:ph type="title"/>
          </p:nvPr>
        </p:nvSpPr>
        <p:spPr/>
        <p:txBody>
          <a:bodyPr/>
          <a:lstStyle/>
          <a:p>
            <a:r>
              <a:rPr lang="fa-IR" dirty="0">
                <a:cs typeface="B Titr" panose="00000700000000000000" pitchFamily="2" charset="-78"/>
              </a:rPr>
              <a:t>مهارت‌های نوشتاری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5829E2E4-5A85-4093-B551-EC6510FC51C1}"/>
              </a:ext>
            </a:extLst>
          </p:cNvPr>
          <p:cNvSpPr>
            <a:spLocks noGrp="1"/>
          </p:cNvSpPr>
          <p:nvPr>
            <p:ph idx="1"/>
          </p:nvPr>
        </p:nvSpPr>
        <p:spPr>
          <a:xfrm>
            <a:off x="685800" y="2057402"/>
            <a:ext cx="10820400" cy="4161284"/>
          </a:xfrm>
        </p:spPr>
        <p:txBody>
          <a:bodyPr>
            <a:normAutofit fontScale="92500" lnSpcReduction="20000"/>
          </a:bodyPr>
          <a:lstStyle/>
          <a:p>
            <a:pPr algn="r" rtl="1"/>
            <a:r>
              <a:rPr lang="fa-IR" sz="2800" dirty="0">
                <a:cs typeface="B Nazanin" panose="00000400000000000000" pitchFamily="2" charset="-78"/>
              </a:rPr>
              <a:t>استفاده درست از نوشته، ابزار موثری برای انتقال پیام به کاربران کتابخانه و تقویت خدمت به آنهاست.</a:t>
            </a:r>
          </a:p>
          <a:p>
            <a:pPr algn="r" rtl="1"/>
            <a:r>
              <a:rPr lang="fa-IR" sz="2800" b="1" dirty="0">
                <a:cs typeface="B Nazanin" panose="00000400000000000000" pitchFamily="2" charset="-78"/>
              </a:rPr>
              <a:t>مزیت‌های پیام نوشتاری</a:t>
            </a:r>
          </a:p>
          <a:p>
            <a:pPr lvl="1" algn="r" rtl="1"/>
            <a:r>
              <a:rPr lang="fa-IR" sz="2800" dirty="0">
                <a:cs typeface="B Nazanin" panose="00000400000000000000" pitchFamily="2" charset="-78"/>
              </a:rPr>
              <a:t>شما فرصتی برای تنظیم دقیق پیام دارید.</a:t>
            </a:r>
          </a:p>
          <a:p>
            <a:pPr lvl="1" algn="r" rtl="1"/>
            <a:r>
              <a:rPr lang="fa-IR" sz="2800" dirty="0">
                <a:cs typeface="B Nazanin" panose="00000400000000000000" pitchFamily="2" charset="-78"/>
              </a:rPr>
              <a:t>خواننده پیام کتبی می‌تواند آن را به دور از دستکاری حافظه مرور کند، به دیگران انتقال دهد یا در صورت نیاز، دوباره و چندباره بخواند.</a:t>
            </a:r>
          </a:p>
          <a:p>
            <a:pPr lvl="1" algn="r" rtl="1"/>
            <a:r>
              <a:rPr lang="fa-IR" sz="2800" dirty="0">
                <a:cs typeface="B Nazanin" panose="00000400000000000000" pitchFamily="2" charset="-78"/>
              </a:rPr>
              <a:t>فرستنده را در معرض واکنش ناگهانی گیرنده و موقعیت نامنتظره قرار نمی‌دهد.</a:t>
            </a:r>
          </a:p>
          <a:p>
            <a:pPr lvl="1" algn="r" rtl="1"/>
            <a:r>
              <a:rPr lang="fa-IR" sz="2800" dirty="0">
                <a:cs typeface="B Nazanin" panose="00000400000000000000" pitchFamily="2" charset="-78"/>
              </a:rPr>
              <a:t>سازمانها و کتابخانه‌ها به انتشار انواع بروشورها و تولید محتوای وب‌سایت بها دهند و برای تهیه هرچه بهتر آنها هزینه کنند تا از تکرار توضیحات شفاهی و پاسخ‌دهی مکرر به پرسش‌های رایج معاف شوند.</a:t>
            </a:r>
          </a:p>
          <a:p>
            <a:pPr algn="r" rtl="1"/>
            <a:r>
              <a:rPr lang="fa-IR" sz="2800" b="1" dirty="0">
                <a:cs typeface="B Nazanin" panose="00000400000000000000" pitchFamily="2" charset="-78"/>
              </a:rPr>
              <a:t>محدودیت‌های پیام نوشتاری</a:t>
            </a:r>
          </a:p>
          <a:p>
            <a:pPr lvl="1" algn="r" rtl="1"/>
            <a:r>
              <a:rPr lang="fa-IR" sz="2800" dirty="0">
                <a:cs typeface="B Nazanin" panose="00000400000000000000" pitchFamily="2" charset="-78"/>
              </a:rPr>
              <a:t>همراه نبودن زبان بدن با آن</a:t>
            </a:r>
          </a:p>
          <a:p>
            <a:pPr lvl="1" algn="r" rtl="1"/>
            <a:r>
              <a:rPr lang="fa-IR" sz="2800" dirty="0">
                <a:cs typeface="B Nazanin" panose="00000400000000000000" pitchFamily="2" charset="-78"/>
              </a:rPr>
              <a:t>نبود بازخورد فوری</a:t>
            </a: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1097560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8507B-3C15-4036-8C05-B76F3DFBA596}"/>
              </a:ext>
            </a:extLst>
          </p:cNvPr>
          <p:cNvSpPr>
            <a:spLocks noGrp="1"/>
          </p:cNvSpPr>
          <p:nvPr>
            <p:ph type="title"/>
          </p:nvPr>
        </p:nvSpPr>
        <p:spPr/>
        <p:txBody>
          <a:bodyPr/>
          <a:lstStyle/>
          <a:p>
            <a:r>
              <a:rPr lang="fa-IR" dirty="0">
                <a:cs typeface="B Titr" panose="00000700000000000000" pitchFamily="2" charset="-78"/>
              </a:rPr>
              <a:t>توصیه‌های کلی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85BD337-0046-473A-8C95-9D608DF43F5D}"/>
              </a:ext>
            </a:extLst>
          </p:cNvPr>
          <p:cNvSpPr>
            <a:spLocks noGrp="1"/>
          </p:cNvSpPr>
          <p:nvPr>
            <p:ph idx="1"/>
          </p:nvPr>
        </p:nvSpPr>
        <p:spPr/>
        <p:txBody>
          <a:bodyPr>
            <a:normAutofit/>
          </a:bodyPr>
          <a:lstStyle/>
          <a:p>
            <a:pPr algn="r" rtl="1"/>
            <a:r>
              <a:rPr lang="fa-IR" sz="3200" dirty="0">
                <a:cs typeface="B Nazanin" panose="00000400000000000000" pitchFamily="2" charset="-78"/>
              </a:rPr>
              <a:t>جمله‌ها ساختار دستوری ساده داشته باشند.</a:t>
            </a:r>
          </a:p>
          <a:p>
            <a:pPr algn="r" rtl="1"/>
            <a:r>
              <a:rPr lang="fa-IR" sz="3200" dirty="0">
                <a:cs typeface="B Nazanin" panose="00000400000000000000" pitchFamily="2" charset="-78"/>
              </a:rPr>
              <a:t>راهکار نزدیک ماندن به زبان گفتاری، استفاده از فعل تک کلمه‌ای و زمان ساده است.</a:t>
            </a:r>
          </a:p>
          <a:p>
            <a:pPr algn="r" rtl="1"/>
            <a:r>
              <a:rPr lang="fa-IR" sz="3200" dirty="0">
                <a:cs typeface="B Nazanin" panose="00000400000000000000" pitchFamily="2" charset="-78"/>
              </a:rPr>
              <a:t>دانش پایه خواننده را در نظر بگیرید.</a:t>
            </a:r>
          </a:p>
          <a:p>
            <a:pPr algn="r" rtl="1"/>
            <a:r>
              <a:rPr lang="fa-IR" sz="3200" dirty="0">
                <a:cs typeface="B Nazanin" panose="00000400000000000000" pitchFamily="2" charset="-78"/>
              </a:rPr>
              <a:t>نوشته خود را خطاب به خواننده بنویسید.</a:t>
            </a:r>
            <a:endParaRPr lang="en-US" sz="3200" dirty="0">
              <a:cs typeface="B Nazanin" panose="00000400000000000000" pitchFamily="2" charset="-78"/>
            </a:endParaRPr>
          </a:p>
        </p:txBody>
      </p:sp>
    </p:spTree>
    <p:extLst>
      <p:ext uri="{BB962C8B-B14F-4D97-AF65-F5344CB8AC3E}">
        <p14:creationId xmlns:p14="http://schemas.microsoft.com/office/powerpoint/2010/main" val="2978776061"/>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A366F-06E1-4C91-87D0-C7E33279504B}"/>
              </a:ext>
            </a:extLst>
          </p:cNvPr>
          <p:cNvSpPr>
            <a:spLocks noGrp="1"/>
          </p:cNvSpPr>
          <p:nvPr>
            <p:ph type="title"/>
          </p:nvPr>
        </p:nvSpPr>
        <p:spPr/>
        <p:txBody>
          <a:bodyPr/>
          <a:lstStyle/>
          <a:p>
            <a:r>
              <a:rPr lang="fa-IR" dirty="0">
                <a:cs typeface="B Titr" panose="00000700000000000000" pitchFamily="2" charset="-78"/>
              </a:rPr>
              <a:t>توصیه‌های خاص برای نوشتن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CE8E1B0E-5A36-480C-A91D-1D564CBB0915}"/>
              </a:ext>
            </a:extLst>
          </p:cNvPr>
          <p:cNvSpPr>
            <a:spLocks noGrp="1"/>
          </p:cNvSpPr>
          <p:nvPr>
            <p:ph idx="1"/>
          </p:nvPr>
        </p:nvSpPr>
        <p:spPr/>
        <p:txBody>
          <a:bodyPr>
            <a:normAutofit/>
          </a:bodyPr>
          <a:lstStyle/>
          <a:p>
            <a:pPr algn="r" rtl="1"/>
            <a:r>
              <a:rPr lang="fa-IR" dirty="0">
                <a:cs typeface="B Nazanin" panose="00000400000000000000" pitchFamily="2" charset="-78"/>
              </a:rPr>
              <a:t>دستنامه‌های مثل زبان آدمیزاد، کتابهای غلط ننویسیم؛ فرهنگ درست‌نویسی سخن؛ نگارش و ویرایش؛ مبانی درست‌نویسی زبان معیار</a:t>
            </a:r>
          </a:p>
          <a:p>
            <a:pPr algn="r" rtl="1"/>
            <a:r>
              <a:rPr lang="fa-IR" dirty="0">
                <a:cs typeface="B Nazanin" panose="00000400000000000000" pitchFamily="2" charset="-78"/>
              </a:rPr>
              <a:t>الف ) توصیه‌هایی در مورد فعل‌ها</a:t>
            </a:r>
          </a:p>
          <a:p>
            <a:pPr lvl="1" algn="r" rtl="1"/>
            <a:r>
              <a:rPr lang="fa-IR" dirty="0">
                <a:cs typeface="B Nazanin" panose="00000400000000000000" pitchFamily="2" charset="-78"/>
              </a:rPr>
              <a:t>فعل‌های ساده به فعل‌های مرکب ترجیح دهید.</a:t>
            </a:r>
          </a:p>
          <a:p>
            <a:pPr lvl="1" algn="r" rtl="1"/>
            <a:r>
              <a:rPr lang="fa-IR" dirty="0">
                <a:cs typeface="B Nazanin" panose="00000400000000000000" pitchFamily="2" charset="-78"/>
              </a:rPr>
              <a:t>فعل‌ها را در آخر جمله جمع نکنید.</a:t>
            </a:r>
          </a:p>
          <a:p>
            <a:pPr lvl="1" algn="r" rtl="1"/>
            <a:r>
              <a:rPr lang="fa-IR" dirty="0">
                <a:cs typeface="B Nazanin" panose="00000400000000000000" pitchFamily="2" charset="-78"/>
              </a:rPr>
              <a:t>وجه وصفی بکار نبرید.</a:t>
            </a:r>
          </a:p>
          <a:p>
            <a:pPr lvl="1" algn="r" rtl="1"/>
            <a:r>
              <a:rPr lang="fa-IR" dirty="0">
                <a:cs typeface="B Nazanin" panose="00000400000000000000" pitchFamily="2" charset="-78"/>
              </a:rPr>
              <a:t>فعل را بی قرینه حذف نکنید.</a:t>
            </a:r>
          </a:p>
          <a:p>
            <a:pPr lvl="1" algn="r" rtl="1"/>
            <a:r>
              <a:rPr lang="fa-IR" dirty="0">
                <a:cs typeface="B Nazanin" panose="00000400000000000000" pitchFamily="2" charset="-78"/>
              </a:rPr>
              <a:t>تا جایی که می‌توانید فعل مجهول بکار نبرید.</a:t>
            </a:r>
          </a:p>
          <a:p>
            <a:pPr lvl="1" algn="r" rtl="1"/>
            <a:r>
              <a:rPr lang="fa-IR" dirty="0">
                <a:cs typeface="B Nazanin" panose="00000400000000000000" pitchFamily="2" charset="-78"/>
              </a:rPr>
              <a:t>از به کار بردن "می‌باشد" و "می‌باشند" به جای "است" و "هست" بپرهیزید.</a:t>
            </a:r>
          </a:p>
          <a:p>
            <a:pPr algn="r" rtl="1"/>
            <a:r>
              <a:rPr lang="fa-IR" dirty="0">
                <a:cs typeface="B Nazanin" panose="00000400000000000000" pitchFamily="2" charset="-78"/>
              </a:rPr>
              <a:t>ب) توصیه‌هایی در مورد اسم‌ها</a:t>
            </a:r>
          </a:p>
          <a:p>
            <a:pPr algn="r" rtl="1"/>
            <a:r>
              <a:rPr lang="fa-IR" dirty="0">
                <a:cs typeface="B Nazanin" panose="00000400000000000000" pitchFamily="2" charset="-78"/>
              </a:rPr>
              <a:t>ج) توصیه‌هایی در مورد حرف‌ها</a:t>
            </a:r>
            <a:endParaRPr lang="en-US" dirty="0">
              <a:cs typeface="B Nazanin" panose="00000400000000000000" pitchFamily="2" charset="-78"/>
            </a:endParaRPr>
          </a:p>
        </p:txBody>
      </p:sp>
    </p:spTree>
    <p:extLst>
      <p:ext uri="{BB962C8B-B14F-4D97-AF65-F5344CB8AC3E}">
        <p14:creationId xmlns:p14="http://schemas.microsoft.com/office/powerpoint/2010/main" val="37590600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B712A-7746-4723-89F8-73B0CAD85EFD}"/>
              </a:ext>
            </a:extLst>
          </p:cNvPr>
          <p:cNvSpPr>
            <a:spLocks noGrp="1"/>
          </p:cNvSpPr>
          <p:nvPr>
            <p:ph type="title"/>
          </p:nvPr>
        </p:nvSpPr>
        <p:spPr>
          <a:xfrm>
            <a:off x="1543051" y="764373"/>
            <a:ext cx="9963150" cy="1293028"/>
          </a:xfrm>
        </p:spPr>
        <p:txBody>
          <a:bodyPr/>
          <a:lstStyle/>
          <a:p>
            <a:r>
              <a:rPr lang="fa-IR" dirty="0">
                <a:cs typeface="B Titr" panose="00000700000000000000" pitchFamily="2" charset="-78"/>
              </a:rPr>
              <a:t>چرا مهارت‌های ارتباطی برای کتابداران اهمیت دارد؟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D877760-CD6C-4263-85AD-859C2C1184F0}"/>
              </a:ext>
            </a:extLst>
          </p:cNvPr>
          <p:cNvSpPr>
            <a:spLocks noGrp="1"/>
          </p:cNvSpPr>
          <p:nvPr>
            <p:ph idx="1"/>
          </p:nvPr>
        </p:nvSpPr>
        <p:spPr>
          <a:xfrm>
            <a:off x="685800" y="2057401"/>
            <a:ext cx="10820400" cy="4614861"/>
          </a:xfrm>
        </p:spPr>
        <p:txBody>
          <a:bodyPr>
            <a:normAutofit/>
          </a:bodyPr>
          <a:lstStyle/>
          <a:p>
            <a:pPr algn="r" rtl="1"/>
            <a:r>
              <a:rPr lang="fa-IR" dirty="0">
                <a:cs typeface="B Nazanin" panose="00000400000000000000" pitchFamily="2" charset="-78"/>
              </a:rPr>
              <a:t>تعهد حرفه‌ای</a:t>
            </a:r>
          </a:p>
          <a:p>
            <a:pPr algn="r" rtl="1"/>
            <a:r>
              <a:rPr lang="fa-IR" dirty="0">
                <a:cs typeface="B Nazanin" panose="00000400000000000000" pitchFamily="2" charset="-78"/>
              </a:rPr>
              <a:t>فراتر از تعهد حرفه ای</a:t>
            </a:r>
          </a:p>
          <a:p>
            <a:pPr lvl="1" algn="r" rtl="1"/>
            <a:r>
              <a:rPr lang="fa-IR" dirty="0">
                <a:cs typeface="B Nazanin" panose="00000400000000000000" pitchFamily="2" charset="-78"/>
              </a:rPr>
              <a:t>مصون ماند از تنش ناشی از درگیری در محیط کار</a:t>
            </a:r>
          </a:p>
          <a:p>
            <a:pPr lvl="1" algn="r" rtl="1"/>
            <a:r>
              <a:rPr lang="fa-IR" dirty="0">
                <a:cs typeface="B Nazanin" panose="00000400000000000000" pitchFamily="2" charset="-78"/>
              </a:rPr>
              <a:t>ارتقای حیثیت و جایگاه حرفه و شخص در مقام عضو حرفه نزد افکار عمومی</a:t>
            </a:r>
          </a:p>
          <a:p>
            <a:pPr lvl="1" algn="r" rtl="1"/>
            <a:r>
              <a:rPr lang="fa-IR" dirty="0">
                <a:cs typeface="B Nazanin" panose="00000400000000000000" pitchFamily="2" charset="-78"/>
              </a:rPr>
              <a:t>رفتارهای افراد جامعه، طنین خود را در دیگران پیدا می‌کند و خود سرچشمه رفتارهای دیگر می‌شود.</a:t>
            </a:r>
          </a:p>
          <a:p>
            <a:pPr algn="r" rtl="1"/>
            <a:r>
              <a:rPr lang="fa-IR" dirty="0">
                <a:cs typeface="B Nazanin" panose="00000400000000000000" pitchFamily="2" charset="-78"/>
              </a:rPr>
              <a:t>حساسیت منحصر به فرد</a:t>
            </a:r>
          </a:p>
          <a:p>
            <a:pPr lvl="1" algn="r" rtl="1"/>
            <a:r>
              <a:rPr lang="fa-IR" dirty="0">
                <a:cs typeface="B Nazanin" panose="00000400000000000000" pitchFamily="2" charset="-78"/>
              </a:rPr>
              <a:t>کتابداران عاملان توسعه دانش و پرورش فکری جامعه در مقیاس فردی می‌باشند.</a:t>
            </a:r>
          </a:p>
          <a:p>
            <a:pPr lvl="1" algn="r" rtl="1"/>
            <a:r>
              <a:rPr lang="fa-IR" dirty="0">
                <a:cs typeface="B Nazanin" panose="00000400000000000000" pitchFamily="2" charset="-78"/>
              </a:rPr>
              <a:t>کتابخانه جایگاهی برای متنوع سازی اندیشه انسان‌هاست.</a:t>
            </a:r>
          </a:p>
          <a:p>
            <a:pPr lvl="1" algn="r" rtl="1"/>
            <a:r>
              <a:rPr lang="fa-IR" dirty="0">
                <a:cs typeface="B Nazanin" panose="00000400000000000000" pitchFamily="2" charset="-78"/>
              </a:rPr>
              <a:t>شکوفایی استعداد زمانی رخ می‌دهد که نیازهای اولیه انسان برآورده شده باشد.</a:t>
            </a:r>
          </a:p>
          <a:p>
            <a:pPr lvl="1" algn="r" rtl="1"/>
            <a:r>
              <a:rPr lang="fa-IR" dirty="0">
                <a:cs typeface="B Nazanin" panose="00000400000000000000" pitchFamily="2" charset="-78"/>
              </a:rPr>
              <a:t>هرگاه شکوفایی این استعدادها ارضای نیازهای پایه‌ای را به خطر اندازد، فرد به احتمال بسیار از برآوردن نیاز سطح بالا صرف نظر می‌کند.</a:t>
            </a:r>
          </a:p>
          <a:p>
            <a:pPr lvl="1" algn="r" rtl="1"/>
            <a:r>
              <a:rPr lang="fa-IR" dirty="0">
                <a:cs typeface="B Nazanin" panose="00000400000000000000" pitchFamily="2" charset="-78"/>
              </a:rPr>
              <a:t>کسب مهارت‌های ارتباطی و به کار بستن آنها با مراجعه کننده تدبیری موثر برای پیشگیری از چنین پدیده‌ای است.</a:t>
            </a:r>
          </a:p>
          <a:p>
            <a:pPr algn="r" rtl="1"/>
            <a:endParaRPr lang="fa-IR"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3487696640"/>
      </p:ext>
    </p:extLst>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B0E3D-59B1-43C4-B11E-F54C1885F7BE}"/>
              </a:ext>
            </a:extLst>
          </p:cNvPr>
          <p:cNvSpPr>
            <a:spLocks noGrp="1"/>
          </p:cNvSpPr>
          <p:nvPr>
            <p:ph type="title"/>
          </p:nvPr>
        </p:nvSpPr>
        <p:spPr>
          <a:xfrm>
            <a:off x="1943100" y="764373"/>
            <a:ext cx="9563100" cy="1293028"/>
          </a:xfrm>
        </p:spPr>
        <p:txBody>
          <a:bodyPr/>
          <a:lstStyle/>
          <a:p>
            <a:r>
              <a:rPr lang="fa-IR" dirty="0">
                <a:cs typeface="B Titr" panose="00000700000000000000" pitchFamily="2" charset="-78"/>
              </a:rPr>
              <a:t>مهارت‌های نوشتاری در تهیه بروشور و وب‌سایت‌ها</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4CA391F2-F109-45E4-B4AE-A8F1272F27B1}"/>
              </a:ext>
            </a:extLst>
          </p:cNvPr>
          <p:cNvSpPr>
            <a:spLocks noGrp="1"/>
          </p:cNvSpPr>
          <p:nvPr>
            <p:ph idx="1"/>
          </p:nvPr>
        </p:nvSpPr>
        <p:spPr/>
        <p:txBody>
          <a:bodyPr>
            <a:normAutofit/>
          </a:bodyPr>
          <a:lstStyle/>
          <a:p>
            <a:pPr algn="r" rtl="1"/>
            <a:r>
              <a:rPr lang="fa-IR" sz="4800" dirty="0">
                <a:cs typeface="B Nazanin" panose="00000400000000000000" pitchFamily="2" charset="-78"/>
              </a:rPr>
              <a:t>ملاحظات نظری</a:t>
            </a:r>
          </a:p>
          <a:p>
            <a:pPr algn="r" rtl="1"/>
            <a:r>
              <a:rPr lang="fa-IR" sz="4800" dirty="0">
                <a:cs typeface="B Nazanin" panose="00000400000000000000" pitchFamily="2" charset="-78"/>
              </a:rPr>
              <a:t>ملاحظات محتوایی</a:t>
            </a:r>
          </a:p>
          <a:p>
            <a:pPr algn="r" rtl="1"/>
            <a:r>
              <a:rPr lang="fa-IR" sz="4800" dirty="0">
                <a:cs typeface="B Nazanin" panose="00000400000000000000" pitchFamily="2" charset="-78"/>
              </a:rPr>
              <a:t>ملاحظات شکلی</a:t>
            </a:r>
            <a:endParaRPr lang="en-US" sz="4800" dirty="0">
              <a:cs typeface="B Nazanin" panose="00000400000000000000" pitchFamily="2" charset="-78"/>
            </a:endParaRPr>
          </a:p>
        </p:txBody>
      </p:sp>
    </p:spTree>
    <p:extLst>
      <p:ext uri="{BB962C8B-B14F-4D97-AF65-F5344CB8AC3E}">
        <p14:creationId xmlns:p14="http://schemas.microsoft.com/office/powerpoint/2010/main" val="1574972360"/>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0918D-3B36-44B3-9566-071E9A725814}"/>
              </a:ext>
            </a:extLst>
          </p:cNvPr>
          <p:cNvSpPr>
            <a:spLocks noGrp="1"/>
          </p:cNvSpPr>
          <p:nvPr>
            <p:ph type="title"/>
          </p:nvPr>
        </p:nvSpPr>
        <p:spPr/>
        <p:txBody>
          <a:bodyPr/>
          <a:lstStyle/>
          <a:p>
            <a:r>
              <a:rPr lang="fa-IR" dirty="0">
                <a:cs typeface="B Titr" panose="00000700000000000000" pitchFamily="2" charset="-78"/>
              </a:rPr>
              <a:t>نامه‌نگاری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36E2DDF4-C679-45CD-935C-A9C5A5F0F526}"/>
              </a:ext>
            </a:extLst>
          </p:cNvPr>
          <p:cNvSpPr>
            <a:spLocks noGrp="1"/>
          </p:cNvSpPr>
          <p:nvPr>
            <p:ph idx="1"/>
          </p:nvPr>
        </p:nvSpPr>
        <p:spPr/>
        <p:txBody>
          <a:bodyPr>
            <a:normAutofit/>
          </a:bodyPr>
          <a:lstStyle/>
          <a:p>
            <a:pPr algn="r" rtl="1"/>
            <a:r>
              <a:rPr lang="fa-IR" sz="2400" dirty="0">
                <a:cs typeface="B Nazanin" panose="00000400000000000000" pitchFamily="2" charset="-78"/>
              </a:rPr>
              <a:t>نامه به قدرکافی گویا باشد.</a:t>
            </a:r>
          </a:p>
          <a:p>
            <a:pPr algn="r" rtl="1"/>
            <a:r>
              <a:rPr lang="fa-IR" sz="2400" dirty="0">
                <a:cs typeface="B Nazanin" panose="00000400000000000000" pitchFamily="2" charset="-78"/>
              </a:rPr>
              <a:t>نوشتن به زبان ساده و بی تکلف</a:t>
            </a:r>
          </a:p>
          <a:p>
            <a:pPr algn="r" rtl="1"/>
            <a:r>
              <a:rPr lang="fa-IR" sz="2400" dirty="0">
                <a:cs typeface="B Nazanin" panose="00000400000000000000" pitchFamily="2" charset="-78"/>
              </a:rPr>
              <a:t>حفظ رویکرد فردی</a:t>
            </a:r>
          </a:p>
          <a:p>
            <a:pPr algn="r" rtl="1"/>
            <a:r>
              <a:rPr lang="fa-IR" sz="2400" dirty="0">
                <a:cs typeface="B Nazanin" panose="00000400000000000000" pitchFamily="2" charset="-78"/>
              </a:rPr>
              <a:t>پاراگراف‌بندی و ساختار دادن به نامه‌های مفصل</a:t>
            </a:r>
          </a:p>
          <a:p>
            <a:pPr algn="r" rtl="1"/>
            <a:r>
              <a:rPr lang="fa-IR" sz="2400" dirty="0">
                <a:cs typeface="B Nazanin" panose="00000400000000000000" pitchFamily="2" charset="-78"/>
              </a:rPr>
              <a:t>نوشتن نام کامل و امضای شخص حقیقی در زیر نامه</a:t>
            </a:r>
          </a:p>
          <a:p>
            <a:pPr algn="r" rtl="1"/>
            <a:r>
              <a:rPr lang="fa-IR" sz="2400" dirty="0">
                <a:cs typeface="B Nazanin" panose="00000400000000000000" pitchFamily="2" charset="-78"/>
              </a:rPr>
              <a:t>نوشتن راه‌های تماس</a:t>
            </a:r>
          </a:p>
          <a:p>
            <a:pPr algn="r" rtl="1"/>
            <a:r>
              <a:rPr lang="fa-IR" sz="2400" dirty="0">
                <a:cs typeface="B Nazanin" panose="00000400000000000000" pitchFamily="2" charset="-78"/>
              </a:rPr>
              <a:t>موازین نقطه‌گذاری و فاصله‌گذاری را رعایت کنید.</a:t>
            </a:r>
          </a:p>
          <a:p>
            <a:pPr algn="r" rtl="1"/>
            <a:r>
              <a:rPr lang="fa-IR" sz="2400" dirty="0">
                <a:cs typeface="B Nazanin" panose="00000400000000000000" pitchFamily="2" charset="-78"/>
              </a:rPr>
              <a:t>تفکیک کردن پاراگراف‌ها با تورفتگی سطر اول یا با فاصله بین خطوط</a:t>
            </a:r>
            <a:endParaRPr lang="en-US" sz="2400" dirty="0">
              <a:cs typeface="B Nazanin" panose="00000400000000000000" pitchFamily="2" charset="-78"/>
            </a:endParaRPr>
          </a:p>
        </p:txBody>
      </p:sp>
    </p:spTree>
    <p:extLst>
      <p:ext uri="{BB962C8B-B14F-4D97-AF65-F5344CB8AC3E}">
        <p14:creationId xmlns:p14="http://schemas.microsoft.com/office/powerpoint/2010/main" val="3709882947"/>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195BE-A833-4989-BE9D-32E897281DC8}"/>
              </a:ext>
            </a:extLst>
          </p:cNvPr>
          <p:cNvSpPr>
            <a:spLocks noGrp="1"/>
          </p:cNvSpPr>
          <p:nvPr>
            <p:ph type="title"/>
          </p:nvPr>
        </p:nvSpPr>
        <p:spPr/>
        <p:txBody>
          <a:bodyPr/>
          <a:lstStyle/>
          <a:p>
            <a:r>
              <a:rPr lang="fa-IR" dirty="0">
                <a:cs typeface="B Titr" panose="00000700000000000000" pitchFamily="2" charset="-78"/>
              </a:rPr>
              <a:t>ایمیل نویسی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4F9C36F-E3F9-4399-8B5F-025D22DEC0D5}"/>
              </a:ext>
            </a:extLst>
          </p:cNvPr>
          <p:cNvSpPr>
            <a:spLocks noGrp="1"/>
          </p:cNvSpPr>
          <p:nvPr>
            <p:ph idx="1"/>
          </p:nvPr>
        </p:nvSpPr>
        <p:spPr/>
        <p:txBody>
          <a:bodyPr>
            <a:normAutofit/>
          </a:bodyPr>
          <a:lstStyle/>
          <a:p>
            <a:pPr algn="r" rtl="1"/>
            <a:r>
              <a:rPr lang="fa-IR" sz="3200" dirty="0">
                <a:cs typeface="B Nazanin" panose="00000400000000000000" pitchFamily="2" charset="-78"/>
              </a:rPr>
              <a:t>اگر ایمیل را برای بیش از یک نفر می‌فرستید؛ مواظب باشید نشانی ایمیل افراد را برای دیگران افشا نکنید.</a:t>
            </a:r>
          </a:p>
          <a:p>
            <a:pPr algn="r" rtl="1"/>
            <a:r>
              <a:rPr lang="fa-IR" sz="3200" dirty="0">
                <a:cs typeface="B Nazanin" panose="00000400000000000000" pitchFamily="2" charset="-78"/>
              </a:rPr>
              <a:t>حتما به هر ایمیلی که می‌فرستید موضوع بدهید.</a:t>
            </a:r>
          </a:p>
          <a:p>
            <a:pPr algn="r" rtl="1"/>
            <a:r>
              <a:rPr lang="fa-IR" sz="3200" dirty="0">
                <a:cs typeface="B Nazanin" panose="00000400000000000000" pitchFamily="2" charset="-78"/>
              </a:rPr>
              <a:t>در یک ایمیل اداری به چند موضوع نپردازید.</a:t>
            </a:r>
          </a:p>
          <a:p>
            <a:pPr algn="r" rtl="1"/>
            <a:r>
              <a:rPr lang="fa-IR" sz="3200" dirty="0">
                <a:cs typeface="B Nazanin" panose="00000400000000000000" pitchFamily="2" charset="-78"/>
              </a:rPr>
              <a:t>نوشتن نام و نام خانوادگی و سمت فرستنده در زیر پیام اهمیت دارد.</a:t>
            </a:r>
            <a:endParaRPr lang="en-US" sz="3200" dirty="0">
              <a:cs typeface="B Nazanin" panose="00000400000000000000" pitchFamily="2" charset="-78"/>
            </a:endParaRPr>
          </a:p>
        </p:txBody>
      </p:sp>
    </p:spTree>
    <p:extLst>
      <p:ext uri="{BB962C8B-B14F-4D97-AF65-F5344CB8AC3E}">
        <p14:creationId xmlns:p14="http://schemas.microsoft.com/office/powerpoint/2010/main" val="2739562286"/>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60E45-5F5D-4C85-A465-180E978A1159}"/>
              </a:ext>
            </a:extLst>
          </p:cNvPr>
          <p:cNvSpPr>
            <a:spLocks noGrp="1"/>
          </p:cNvSpPr>
          <p:nvPr>
            <p:ph type="title"/>
          </p:nvPr>
        </p:nvSpPr>
        <p:spPr/>
        <p:txBody>
          <a:bodyPr/>
          <a:lstStyle/>
          <a:p>
            <a:r>
              <a:rPr lang="fa-IR" dirty="0">
                <a:cs typeface="B Titr" panose="00000700000000000000" pitchFamily="2" charset="-78"/>
              </a:rPr>
              <a:t>تهیه گزارش، صورتجلسه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26FA4B1B-51B6-4C3C-A7D5-F503A517AB77}"/>
              </a:ext>
            </a:extLst>
          </p:cNvPr>
          <p:cNvSpPr>
            <a:spLocks noGrp="1"/>
          </p:cNvSpPr>
          <p:nvPr>
            <p:ph idx="1"/>
          </p:nvPr>
        </p:nvSpPr>
        <p:spPr/>
        <p:txBody>
          <a:bodyPr/>
          <a:lstStyle/>
          <a:p>
            <a:pPr algn="r" rtl="1"/>
            <a:r>
              <a:rPr lang="fa-IR" dirty="0">
                <a:cs typeface="B Nazanin" panose="00000400000000000000" pitchFamily="2" charset="-78"/>
              </a:rPr>
              <a:t>یادداشت‌های خام</a:t>
            </a:r>
          </a:p>
          <a:p>
            <a:pPr algn="r" rtl="1"/>
            <a:r>
              <a:rPr lang="fa-IR" dirty="0">
                <a:cs typeface="B Nazanin" panose="00000400000000000000" pitchFamily="2" charset="-78"/>
              </a:rPr>
              <a:t>دسته‌بندی یادداشت‌های خام</a:t>
            </a:r>
          </a:p>
          <a:p>
            <a:pPr algn="r" rtl="1"/>
            <a:r>
              <a:rPr lang="fa-IR" dirty="0">
                <a:cs typeface="B Nazanin" panose="00000400000000000000" pitchFamily="2" charset="-78"/>
              </a:rPr>
              <a:t>تعیین ترتیب آمدن هر دسته از یادداشت در گزارش</a:t>
            </a:r>
          </a:p>
          <a:p>
            <a:pPr algn="r" rtl="1"/>
            <a:r>
              <a:rPr lang="fa-IR" dirty="0">
                <a:cs typeface="B Nazanin" panose="00000400000000000000" pitchFamily="2" charset="-78"/>
              </a:rPr>
              <a:t>متصل کردن یادداشت‌ها</a:t>
            </a:r>
          </a:p>
          <a:p>
            <a:pPr algn="r" rtl="1"/>
            <a:r>
              <a:rPr lang="fa-IR" dirty="0">
                <a:cs typeface="B Nazanin" panose="00000400000000000000" pitchFamily="2" charset="-78"/>
              </a:rPr>
              <a:t>افزودن آغاز و انجام</a:t>
            </a:r>
          </a:p>
          <a:p>
            <a:pPr algn="r" rtl="1"/>
            <a:r>
              <a:rPr lang="fa-IR" dirty="0">
                <a:cs typeface="B Nazanin" panose="00000400000000000000" pitchFamily="2" charset="-78"/>
              </a:rPr>
              <a:t>ویرایش زبانی</a:t>
            </a:r>
          </a:p>
          <a:p>
            <a:pPr algn="r" rtl="1"/>
            <a:r>
              <a:rPr lang="fa-IR" dirty="0">
                <a:cs typeface="B Nazanin" panose="00000400000000000000" pitchFamily="2" charset="-78"/>
              </a:rPr>
              <a:t>ویرایش شکلی</a:t>
            </a:r>
            <a:endParaRPr lang="en-US" dirty="0">
              <a:cs typeface="B Nazanin" panose="00000400000000000000" pitchFamily="2" charset="-78"/>
            </a:endParaRPr>
          </a:p>
        </p:txBody>
      </p:sp>
    </p:spTree>
    <p:extLst>
      <p:ext uri="{BB962C8B-B14F-4D97-AF65-F5344CB8AC3E}">
        <p14:creationId xmlns:p14="http://schemas.microsoft.com/office/powerpoint/2010/main" val="4078600338"/>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24A58-7FBD-4BC8-AA28-677C348E2D72}"/>
              </a:ext>
            </a:extLst>
          </p:cNvPr>
          <p:cNvSpPr>
            <a:spLocks noGrp="1"/>
          </p:cNvSpPr>
          <p:nvPr>
            <p:ph type="title"/>
          </p:nvPr>
        </p:nvSpPr>
        <p:spPr/>
        <p:txBody>
          <a:bodyPr/>
          <a:lstStyle/>
          <a:p>
            <a:r>
              <a:rPr lang="fa-IR" dirty="0">
                <a:cs typeface="B Titr" panose="00000700000000000000" pitchFamily="2" charset="-78"/>
              </a:rPr>
              <a:t>منابع و ماخذ</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B58AF614-5E52-417A-84CF-D83996E9476D}"/>
              </a:ext>
            </a:extLst>
          </p:cNvPr>
          <p:cNvSpPr>
            <a:spLocks noGrp="1"/>
          </p:cNvSpPr>
          <p:nvPr>
            <p:ph idx="1"/>
          </p:nvPr>
        </p:nvSpPr>
        <p:spPr/>
        <p:txBody>
          <a:bodyPr>
            <a:normAutofit/>
          </a:bodyPr>
          <a:lstStyle/>
          <a:p>
            <a:pPr algn="r" rtl="1"/>
            <a:r>
              <a:rPr lang="fa-IR" sz="4000" dirty="0">
                <a:cs typeface="B Nazanin" panose="00000400000000000000" pitchFamily="2" charset="-78"/>
              </a:rPr>
              <a:t>افشار، ابراهیم (1397). مهارت‌های ارتباطی برای کتابداران. تهران: چاپار</a:t>
            </a:r>
          </a:p>
          <a:p>
            <a:pPr algn="r" rtl="1"/>
            <a:r>
              <a:rPr lang="fa-IR" sz="4000" dirty="0">
                <a:cs typeface="B Nazanin" panose="00000400000000000000" pitchFamily="2" charset="-78"/>
              </a:rPr>
              <a:t> امرایی، مرتضی و دیگران (1391). مدیریت ارتباطات برای کتابداران و متخصصان اطلاع رسانی. تهران: چاپار</a:t>
            </a:r>
          </a:p>
          <a:p>
            <a:pPr algn="r" rtl="1"/>
            <a:r>
              <a:rPr lang="fa-IR" sz="4000" dirty="0">
                <a:cs typeface="B Nazanin" panose="00000400000000000000" pitchFamily="2" charset="-78"/>
              </a:rPr>
              <a:t>باد، جان (1397). ارتباط شناسی و کتابداری ، ت‍رج‍م‍ه‌ م‍ح‍ب‍وب‍ه‌ م‍ه‍اج‍ر، ن‍ورال‍ل‍ه‌ مرادی. تهران: سروش</a:t>
            </a:r>
            <a:endParaRPr lang="en-US" sz="4000" dirty="0">
              <a:cs typeface="B Nazanin" panose="00000400000000000000" pitchFamily="2" charset="-78"/>
            </a:endParaRPr>
          </a:p>
        </p:txBody>
      </p:sp>
    </p:spTree>
    <p:extLst>
      <p:ext uri="{BB962C8B-B14F-4D97-AF65-F5344CB8AC3E}">
        <p14:creationId xmlns:p14="http://schemas.microsoft.com/office/powerpoint/2010/main" val="3819591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24ADE-0BD5-44B3-8A5A-AB5DD18C2C02}"/>
              </a:ext>
            </a:extLst>
          </p:cNvPr>
          <p:cNvSpPr>
            <a:spLocks noGrp="1"/>
          </p:cNvSpPr>
          <p:nvPr>
            <p:ph type="title"/>
          </p:nvPr>
        </p:nvSpPr>
        <p:spPr/>
        <p:txBody>
          <a:bodyPr/>
          <a:lstStyle/>
          <a:p>
            <a:r>
              <a:rPr lang="fa-IR" dirty="0">
                <a:cs typeface="B Titr" panose="00000700000000000000" pitchFamily="2" charset="-78"/>
              </a:rPr>
              <a:t>در عین حال به یاد داشته باشیم:</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B2F5C7E4-3385-4FE8-9C3D-7ED4C0416C4B}"/>
              </a:ext>
            </a:extLst>
          </p:cNvPr>
          <p:cNvSpPr>
            <a:spLocks noGrp="1"/>
          </p:cNvSpPr>
          <p:nvPr>
            <p:ph idx="1"/>
          </p:nvPr>
        </p:nvSpPr>
        <p:spPr/>
        <p:txBody>
          <a:bodyPr>
            <a:normAutofit/>
          </a:bodyPr>
          <a:lstStyle/>
          <a:p>
            <a:pPr marL="0" indent="0" algn="just" rtl="1">
              <a:buNone/>
            </a:pPr>
            <a:r>
              <a:rPr lang="fa-IR" sz="3600" dirty="0">
                <a:cs typeface="B Nazanin" panose="00000400000000000000" pitchFamily="2" charset="-78"/>
              </a:rPr>
              <a:t>نباید انتظار داشت در به کاربردن مهارت‌های ارتباطی همیشه بی‌نقص عمل کنیم. عوامل بازدارنده در همه ما وجود دارد. مهم این است که:</a:t>
            </a:r>
          </a:p>
          <a:p>
            <a:pPr algn="just" rtl="1"/>
            <a:r>
              <a:rPr lang="fa-IR" sz="3600" dirty="0">
                <a:cs typeface="B Nazanin" panose="00000400000000000000" pitchFamily="2" charset="-78"/>
              </a:rPr>
              <a:t>به سبب ناآگاهی و بی مهارتی به‌طور </a:t>
            </a:r>
            <a:r>
              <a:rPr lang="fa-IR" sz="3600" dirty="0">
                <a:solidFill>
                  <a:schemeClr val="accent2"/>
                </a:solidFill>
                <a:cs typeface="B Nazanin" panose="00000400000000000000" pitchFamily="2" charset="-78"/>
              </a:rPr>
              <a:t>مستمر</a:t>
            </a:r>
            <a:r>
              <a:rPr lang="fa-IR" sz="3600" dirty="0">
                <a:cs typeface="B Nazanin" panose="00000400000000000000" pitchFamily="2" charset="-78"/>
              </a:rPr>
              <a:t> مرتکب خطا در ارتباط نشویم؛</a:t>
            </a:r>
          </a:p>
          <a:p>
            <a:pPr algn="just" rtl="1"/>
            <a:r>
              <a:rPr lang="fa-IR" sz="3600" dirty="0">
                <a:cs typeface="B Nazanin" panose="00000400000000000000" pitchFamily="2" charset="-78"/>
              </a:rPr>
              <a:t>اگر مرتکب خطا شدیم بتوانیم موقعیت را مهار و مسئله را</a:t>
            </a:r>
            <a:r>
              <a:rPr lang="fa-IR" sz="3600" dirty="0">
                <a:solidFill>
                  <a:schemeClr val="accent2"/>
                </a:solidFill>
                <a:cs typeface="B Nazanin" panose="00000400000000000000" pitchFamily="2" charset="-78"/>
              </a:rPr>
              <a:t> حل </a:t>
            </a:r>
            <a:r>
              <a:rPr lang="fa-IR" sz="3600" dirty="0">
                <a:cs typeface="B Nazanin" panose="00000400000000000000" pitchFamily="2" charset="-78"/>
              </a:rPr>
              <a:t>کنیم.</a:t>
            </a:r>
            <a:endParaRPr lang="en-US" sz="3600" dirty="0">
              <a:cs typeface="B Nazanin" panose="00000400000000000000" pitchFamily="2" charset="-78"/>
            </a:endParaRPr>
          </a:p>
        </p:txBody>
      </p:sp>
    </p:spTree>
    <p:extLst>
      <p:ext uri="{BB962C8B-B14F-4D97-AF65-F5344CB8AC3E}">
        <p14:creationId xmlns:p14="http://schemas.microsoft.com/office/powerpoint/2010/main" val="3496735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395C8-2670-451A-BCEC-7A5A24CD2CDD}"/>
              </a:ext>
            </a:extLst>
          </p:cNvPr>
          <p:cNvSpPr>
            <a:spLocks noGrp="1"/>
          </p:cNvSpPr>
          <p:nvPr>
            <p:ph type="title"/>
          </p:nvPr>
        </p:nvSpPr>
        <p:spPr/>
        <p:txBody>
          <a:bodyPr/>
          <a:lstStyle/>
          <a:p>
            <a:pPr algn="just" rtl="1"/>
            <a:r>
              <a:rPr lang="fa-IR" dirty="0">
                <a:cs typeface="B Titr" panose="00000700000000000000" pitchFamily="2" charset="-78"/>
              </a:rPr>
              <a:t>ویژگی خدمات کتابداری و اطلاع‌رسانی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1038CB9-B2D7-46B1-A524-A32424E966DB}"/>
              </a:ext>
            </a:extLst>
          </p:cNvPr>
          <p:cNvSpPr>
            <a:spLocks noGrp="1"/>
          </p:cNvSpPr>
          <p:nvPr>
            <p:ph idx="1"/>
          </p:nvPr>
        </p:nvSpPr>
        <p:spPr/>
        <p:txBody>
          <a:bodyPr>
            <a:normAutofit/>
          </a:bodyPr>
          <a:lstStyle/>
          <a:p>
            <a:pPr algn="r" rtl="1"/>
            <a:r>
              <a:rPr lang="fa-IR" sz="4400" dirty="0">
                <a:cs typeface="B Nazanin" panose="00000400000000000000" pitchFamily="2" charset="-78"/>
              </a:rPr>
              <a:t>ماهیت ارتباط در کتابخانه، رابطه فرد با فرد است.</a:t>
            </a:r>
          </a:p>
          <a:p>
            <a:pPr algn="r" rtl="1"/>
            <a:r>
              <a:rPr lang="fa-IR" sz="4400" dirty="0">
                <a:cs typeface="B Nazanin" panose="00000400000000000000" pitchFamily="2" charset="-78"/>
              </a:rPr>
              <a:t>خدمات کتابخانه‌ای از نوع خدمات انبوه و یک شکل نیستند.</a:t>
            </a:r>
          </a:p>
          <a:p>
            <a:pPr algn="r" rtl="1"/>
            <a:r>
              <a:rPr lang="fa-IR" sz="4400" dirty="0">
                <a:cs typeface="B Nazanin" panose="00000400000000000000" pitchFamily="2" charset="-78"/>
              </a:rPr>
              <a:t>خدمات کتابخانه به ذهن آدمی مربوط می‌شود.</a:t>
            </a:r>
          </a:p>
          <a:p>
            <a:pPr algn="r" rtl="1"/>
            <a:r>
              <a:rPr lang="fa-IR" sz="4400" dirty="0">
                <a:cs typeface="B Nazanin" panose="00000400000000000000" pitchFamily="2" charset="-78"/>
              </a:rPr>
              <a:t>خدمات کتابخانه قابل صرف‌نظر کردن هستند.</a:t>
            </a:r>
            <a:endParaRPr lang="en-US" sz="4400" dirty="0">
              <a:cs typeface="B Nazanin" panose="00000400000000000000" pitchFamily="2" charset="-78"/>
            </a:endParaRPr>
          </a:p>
        </p:txBody>
      </p:sp>
    </p:spTree>
    <p:extLst>
      <p:ext uri="{BB962C8B-B14F-4D97-AF65-F5344CB8AC3E}">
        <p14:creationId xmlns:p14="http://schemas.microsoft.com/office/powerpoint/2010/main" val="332522367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FDAE2-B288-478F-B382-B2756E44A9AB}"/>
              </a:ext>
            </a:extLst>
          </p:cNvPr>
          <p:cNvSpPr>
            <a:spLocks noGrp="1"/>
          </p:cNvSpPr>
          <p:nvPr>
            <p:ph type="title"/>
          </p:nvPr>
        </p:nvSpPr>
        <p:spPr>
          <a:xfrm>
            <a:off x="1514475" y="764373"/>
            <a:ext cx="9991725" cy="1293028"/>
          </a:xfrm>
        </p:spPr>
        <p:txBody>
          <a:bodyPr/>
          <a:lstStyle/>
          <a:p>
            <a:r>
              <a:rPr lang="fa-IR" dirty="0">
                <a:cs typeface="B Titr" panose="00000700000000000000" pitchFamily="2" charset="-78"/>
              </a:rPr>
              <a:t>نقش مدیران ارشد در به کاربستن مهارت‌های ارتباطی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20AF587-768B-43A1-9CE1-86A8F5B1124D}"/>
              </a:ext>
            </a:extLst>
          </p:cNvPr>
          <p:cNvSpPr>
            <a:spLocks noGrp="1"/>
          </p:cNvSpPr>
          <p:nvPr>
            <p:ph idx="1"/>
          </p:nvPr>
        </p:nvSpPr>
        <p:spPr/>
        <p:txBody>
          <a:bodyPr/>
          <a:lstStyle/>
          <a:p>
            <a:pPr algn="r" rtl="1"/>
            <a:r>
              <a:rPr lang="fa-IR" dirty="0">
                <a:cs typeface="B Nazanin" panose="00000400000000000000" pitchFamily="2" charset="-78"/>
              </a:rPr>
              <a:t>آموزش مستمر این مهارت‌ها به افرادی که در تماس با کاربر نهایی هستند.</a:t>
            </a:r>
          </a:p>
          <a:p>
            <a:pPr algn="r" rtl="1"/>
            <a:r>
              <a:rPr lang="fa-IR" dirty="0">
                <a:cs typeface="B Nazanin" panose="00000400000000000000" pitchFamily="2" charset="-78"/>
              </a:rPr>
              <a:t>تدوین رویه‌های صحیح در محیط کار</a:t>
            </a:r>
          </a:p>
          <a:p>
            <a:pPr algn="r" rtl="1"/>
            <a:r>
              <a:rPr lang="fa-IR" dirty="0">
                <a:cs typeface="B Nazanin" panose="00000400000000000000" pitchFamily="2" charset="-78"/>
              </a:rPr>
              <a:t>ارزش قائل شدن برای به‌کارگیری مهارت‌های ارتباطی</a:t>
            </a:r>
          </a:p>
          <a:p>
            <a:pPr algn="r" rtl="1"/>
            <a:r>
              <a:rPr lang="fa-IR" dirty="0">
                <a:cs typeface="B Nazanin" panose="00000400000000000000" pitchFamily="2" charset="-78"/>
              </a:rPr>
              <a:t>ایجاد فضای مناسب برای کار با مراجعه کننده</a:t>
            </a:r>
          </a:p>
          <a:p>
            <a:pPr algn="r" rtl="1"/>
            <a:r>
              <a:rPr lang="fa-IR" dirty="0">
                <a:cs typeface="B Nazanin" panose="00000400000000000000" pitchFamily="2" charset="-78"/>
              </a:rPr>
              <a:t>مراقبت در مرحله استخدام</a:t>
            </a:r>
            <a:endParaRPr lang="en-US" dirty="0">
              <a:cs typeface="B Nazanin" panose="00000400000000000000" pitchFamily="2" charset="-78"/>
            </a:endParaRPr>
          </a:p>
        </p:txBody>
      </p:sp>
    </p:spTree>
    <p:extLst>
      <p:ext uri="{BB962C8B-B14F-4D97-AF65-F5344CB8AC3E}">
        <p14:creationId xmlns:p14="http://schemas.microsoft.com/office/powerpoint/2010/main" val="168108603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4E1A774-D694-4573-8188-742014324C16}"/>
              </a:ext>
            </a:extLst>
          </p:cNvPr>
          <p:cNvGraphicFramePr/>
          <p:nvPr>
            <p:extLst>
              <p:ext uri="{D42A27DB-BD31-4B8C-83A1-F6EECF244321}">
                <p14:modId xmlns:p14="http://schemas.microsoft.com/office/powerpoint/2010/main" val="2957976877"/>
              </p:ext>
            </p:extLst>
          </p:nvPr>
        </p:nvGraphicFramePr>
        <p:xfrm>
          <a:off x="1071563" y="171450"/>
          <a:ext cx="10487025" cy="66865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23691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A5D27586-DDFE-45B3-8C8F-CBAE1003DC3B}"/>
                                            </p:graphicEl>
                                          </p:spTgt>
                                        </p:tgtEl>
                                        <p:attrNameLst>
                                          <p:attrName>style.visibility</p:attrName>
                                        </p:attrNameLst>
                                      </p:cBhvr>
                                      <p:to>
                                        <p:strVal val="visible"/>
                                      </p:to>
                                    </p:set>
                                    <p:animEffect transition="in" filter="fade">
                                      <p:cBhvr>
                                        <p:cTn id="7" dur="1000"/>
                                        <p:tgtEl>
                                          <p:spTgt spid="4">
                                            <p:graphicEl>
                                              <a:dgm id="{A5D27586-DDFE-45B3-8C8F-CBAE1003DC3B}"/>
                                            </p:graphicEl>
                                          </p:spTgt>
                                        </p:tgtEl>
                                      </p:cBhvr>
                                    </p:animEffect>
                                    <p:anim calcmode="lin" valueType="num">
                                      <p:cBhvr>
                                        <p:cTn id="8" dur="1000" fill="hold"/>
                                        <p:tgtEl>
                                          <p:spTgt spid="4">
                                            <p:graphicEl>
                                              <a:dgm id="{A5D27586-DDFE-45B3-8C8F-CBAE1003DC3B}"/>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A5D27586-DDFE-45B3-8C8F-CBAE1003DC3B}"/>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A7A70C9F-FEE5-4947-9D8B-B62831B17A6A}"/>
                                            </p:graphicEl>
                                          </p:spTgt>
                                        </p:tgtEl>
                                        <p:attrNameLst>
                                          <p:attrName>style.visibility</p:attrName>
                                        </p:attrNameLst>
                                      </p:cBhvr>
                                      <p:to>
                                        <p:strVal val="visible"/>
                                      </p:to>
                                    </p:set>
                                    <p:animEffect transition="in" filter="fade">
                                      <p:cBhvr>
                                        <p:cTn id="14" dur="1000"/>
                                        <p:tgtEl>
                                          <p:spTgt spid="4">
                                            <p:graphicEl>
                                              <a:dgm id="{A7A70C9F-FEE5-4947-9D8B-B62831B17A6A}"/>
                                            </p:graphicEl>
                                          </p:spTgt>
                                        </p:tgtEl>
                                      </p:cBhvr>
                                    </p:animEffect>
                                    <p:anim calcmode="lin" valueType="num">
                                      <p:cBhvr>
                                        <p:cTn id="15" dur="1000" fill="hold"/>
                                        <p:tgtEl>
                                          <p:spTgt spid="4">
                                            <p:graphicEl>
                                              <a:dgm id="{A7A70C9F-FEE5-4947-9D8B-B62831B17A6A}"/>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A7A70C9F-FEE5-4947-9D8B-B62831B17A6A}"/>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36502796-B5DF-4ECB-BC4F-234045FCDF92}"/>
                                            </p:graphicEl>
                                          </p:spTgt>
                                        </p:tgtEl>
                                        <p:attrNameLst>
                                          <p:attrName>style.visibility</p:attrName>
                                        </p:attrNameLst>
                                      </p:cBhvr>
                                      <p:to>
                                        <p:strVal val="visible"/>
                                      </p:to>
                                    </p:set>
                                    <p:animEffect transition="in" filter="fade">
                                      <p:cBhvr>
                                        <p:cTn id="21" dur="1000"/>
                                        <p:tgtEl>
                                          <p:spTgt spid="4">
                                            <p:graphicEl>
                                              <a:dgm id="{36502796-B5DF-4ECB-BC4F-234045FCDF92}"/>
                                            </p:graphicEl>
                                          </p:spTgt>
                                        </p:tgtEl>
                                      </p:cBhvr>
                                    </p:animEffect>
                                    <p:anim calcmode="lin" valueType="num">
                                      <p:cBhvr>
                                        <p:cTn id="22" dur="1000" fill="hold"/>
                                        <p:tgtEl>
                                          <p:spTgt spid="4">
                                            <p:graphicEl>
                                              <a:dgm id="{36502796-B5DF-4ECB-BC4F-234045FCDF9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36502796-B5DF-4ECB-BC4F-234045FCDF9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909A9162-0FF6-4CFD-825B-01EE97BB3B56}"/>
                                            </p:graphicEl>
                                          </p:spTgt>
                                        </p:tgtEl>
                                        <p:attrNameLst>
                                          <p:attrName>style.visibility</p:attrName>
                                        </p:attrNameLst>
                                      </p:cBhvr>
                                      <p:to>
                                        <p:strVal val="visible"/>
                                      </p:to>
                                    </p:set>
                                    <p:animEffect transition="in" filter="fade">
                                      <p:cBhvr>
                                        <p:cTn id="28" dur="1000"/>
                                        <p:tgtEl>
                                          <p:spTgt spid="4">
                                            <p:graphicEl>
                                              <a:dgm id="{909A9162-0FF6-4CFD-825B-01EE97BB3B56}"/>
                                            </p:graphicEl>
                                          </p:spTgt>
                                        </p:tgtEl>
                                      </p:cBhvr>
                                    </p:animEffect>
                                    <p:anim calcmode="lin" valueType="num">
                                      <p:cBhvr>
                                        <p:cTn id="29" dur="1000" fill="hold"/>
                                        <p:tgtEl>
                                          <p:spTgt spid="4">
                                            <p:graphicEl>
                                              <a:dgm id="{909A9162-0FF6-4CFD-825B-01EE97BB3B56}"/>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909A9162-0FF6-4CFD-825B-01EE97BB3B56}"/>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58CD62C8-2EC4-49A6-A75B-3553E5519EEC}"/>
                                            </p:graphicEl>
                                          </p:spTgt>
                                        </p:tgtEl>
                                        <p:attrNameLst>
                                          <p:attrName>style.visibility</p:attrName>
                                        </p:attrNameLst>
                                      </p:cBhvr>
                                      <p:to>
                                        <p:strVal val="visible"/>
                                      </p:to>
                                    </p:set>
                                    <p:animEffect transition="in" filter="fade">
                                      <p:cBhvr>
                                        <p:cTn id="35" dur="1000"/>
                                        <p:tgtEl>
                                          <p:spTgt spid="4">
                                            <p:graphicEl>
                                              <a:dgm id="{58CD62C8-2EC4-49A6-A75B-3553E5519EEC}"/>
                                            </p:graphicEl>
                                          </p:spTgt>
                                        </p:tgtEl>
                                      </p:cBhvr>
                                    </p:animEffect>
                                    <p:anim calcmode="lin" valueType="num">
                                      <p:cBhvr>
                                        <p:cTn id="36" dur="1000" fill="hold"/>
                                        <p:tgtEl>
                                          <p:spTgt spid="4">
                                            <p:graphicEl>
                                              <a:dgm id="{58CD62C8-2EC4-49A6-A75B-3553E5519EEC}"/>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58CD62C8-2EC4-49A6-A75B-3553E5519EEC}"/>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3A4DF-045D-4CA5-B67A-B61E19B9CFAC}"/>
              </a:ext>
            </a:extLst>
          </p:cNvPr>
          <p:cNvSpPr>
            <a:spLocks noGrp="1"/>
          </p:cNvSpPr>
          <p:nvPr>
            <p:ph type="title"/>
          </p:nvPr>
        </p:nvSpPr>
        <p:spPr/>
        <p:txBody>
          <a:bodyPr/>
          <a:lstStyle/>
          <a:p>
            <a:r>
              <a:rPr lang="fa-IR" dirty="0">
                <a:cs typeface="B Titr" panose="00000700000000000000" pitchFamily="2" charset="-78"/>
              </a:rPr>
              <a:t>مهارت‌های غیرکلامی</a:t>
            </a:r>
            <a:br>
              <a:rPr lang="en-US" dirty="0">
                <a:cs typeface="B Titr" panose="00000700000000000000" pitchFamily="2" charset="-78"/>
              </a:rPr>
            </a:b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D21182B-5FA5-46C9-87B8-60BB6BBE72F8}"/>
              </a:ext>
            </a:extLst>
          </p:cNvPr>
          <p:cNvSpPr>
            <a:spLocks noGrp="1"/>
          </p:cNvSpPr>
          <p:nvPr>
            <p:ph idx="1"/>
          </p:nvPr>
        </p:nvSpPr>
        <p:spPr/>
        <p:txBody>
          <a:bodyPr>
            <a:normAutofit/>
          </a:bodyPr>
          <a:lstStyle/>
          <a:p>
            <a:pPr algn="r" rtl="1"/>
            <a:r>
              <a:rPr lang="fa-IR" sz="2800" dirty="0">
                <a:cs typeface="B Nazanin" panose="00000400000000000000" pitchFamily="2" charset="-78"/>
              </a:rPr>
              <a:t>یکی از روش‌های ارتباط غیرکلامی استفاده از </a:t>
            </a:r>
            <a:r>
              <a:rPr lang="fa-IR" sz="2800" dirty="0">
                <a:solidFill>
                  <a:schemeClr val="accent2"/>
                </a:solidFill>
                <a:cs typeface="B Nazanin" panose="00000400000000000000" pitchFamily="2" charset="-78"/>
              </a:rPr>
              <a:t>زبان بدن </a:t>
            </a:r>
            <a:r>
              <a:rPr lang="fa-IR" sz="2800" dirty="0">
                <a:cs typeface="B Nazanin" panose="00000400000000000000" pitchFamily="2" charset="-78"/>
              </a:rPr>
              <a:t>است.</a:t>
            </a:r>
          </a:p>
          <a:p>
            <a:pPr algn="r" rtl="1"/>
            <a:r>
              <a:rPr lang="fa-IR" sz="2800" dirty="0">
                <a:cs typeface="B Nazanin" panose="00000400000000000000" pitchFamily="2" charset="-78"/>
              </a:rPr>
              <a:t>این زبان، هم کاملاً آشکار است و هم بسیار نامرئی؛ هم آگاهانه است و هم ناآگانه؛ هم جهانی است و هم بومی.</a:t>
            </a:r>
          </a:p>
          <a:p>
            <a:pPr algn="r" rtl="1"/>
            <a:r>
              <a:rPr lang="fa-IR" sz="2800" dirty="0">
                <a:cs typeface="B Nazanin" panose="00000400000000000000" pitchFamily="2" charset="-78"/>
              </a:rPr>
              <a:t>درک معنای هر پیام غیرکلامی به شرایطی بستگی دارد که این پیام در آن فرستاده و دریافت می‌شود.</a:t>
            </a:r>
          </a:p>
          <a:p>
            <a:pPr algn="r" rtl="1"/>
            <a:r>
              <a:rPr lang="fa-IR" sz="2800" dirty="0">
                <a:cs typeface="B Nazanin" panose="00000400000000000000" pitchFamily="2" charset="-78"/>
              </a:rPr>
              <a:t>بعضی از پیام‌های زبان بدن آشکارتر و عمومی‌تر هستند، حتی می‌توان گفت جهانی‌اند.</a:t>
            </a:r>
          </a:p>
          <a:p>
            <a:pPr algn="r" rtl="1"/>
            <a:r>
              <a:rPr lang="fa-IR" sz="2800" dirty="0">
                <a:cs typeface="B Nazanin" panose="00000400000000000000" pitchFamily="2" charset="-78"/>
              </a:rPr>
              <a:t>زبان بدن مجرای بروز گرایش‌های نیمه‌خودآگاه و ناخودآگاه است. بعضی از این پیام‌ها نشانه قدرت و پیشروی هستند و برخی  نشانه ضعف و عقب نشینی</a:t>
            </a:r>
            <a:endParaRPr lang="en-US" sz="2800" dirty="0">
              <a:cs typeface="B Nazanin" panose="00000400000000000000" pitchFamily="2" charset="-78"/>
            </a:endParaRPr>
          </a:p>
        </p:txBody>
      </p:sp>
    </p:spTree>
    <p:extLst>
      <p:ext uri="{BB962C8B-B14F-4D97-AF65-F5344CB8AC3E}">
        <p14:creationId xmlns:p14="http://schemas.microsoft.com/office/powerpoint/2010/main" val="131082298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1CC7C-53C1-4BEF-901B-2536AFC81D9E}"/>
              </a:ext>
            </a:extLst>
          </p:cNvPr>
          <p:cNvSpPr>
            <a:spLocks noGrp="1"/>
          </p:cNvSpPr>
          <p:nvPr>
            <p:ph type="title"/>
          </p:nvPr>
        </p:nvSpPr>
        <p:spPr/>
        <p:txBody>
          <a:bodyPr/>
          <a:lstStyle/>
          <a:p>
            <a:pPr algn="just" rtl="1"/>
            <a:r>
              <a:rPr lang="fa-IR" dirty="0">
                <a:cs typeface="B Titr" panose="00000700000000000000" pitchFamily="2" charset="-78"/>
              </a:rPr>
              <a:t>آنچه در اینجا مورد علاقه ماست آن است که: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7F0BDAB-CBEC-4F2B-A4FB-795F676A9313}"/>
              </a:ext>
            </a:extLst>
          </p:cNvPr>
          <p:cNvSpPr>
            <a:spLocks noGrp="1"/>
          </p:cNvSpPr>
          <p:nvPr>
            <p:ph idx="1"/>
          </p:nvPr>
        </p:nvSpPr>
        <p:spPr/>
        <p:txBody>
          <a:bodyPr>
            <a:normAutofit/>
          </a:bodyPr>
          <a:lstStyle/>
          <a:p>
            <a:pPr algn="just" rtl="1"/>
            <a:r>
              <a:rPr lang="fa-IR" sz="4400" dirty="0">
                <a:cs typeface="B Nazanin" panose="00000400000000000000" pitchFamily="2" charset="-78"/>
              </a:rPr>
              <a:t>چگونه از زبان  بدن برای برقرای ارتباط موفق با مراجعه کننده استفاده کنیم.</a:t>
            </a:r>
          </a:p>
          <a:p>
            <a:pPr algn="just" rtl="1"/>
            <a:r>
              <a:rPr lang="fa-IR" sz="4400" dirty="0">
                <a:cs typeface="B Nazanin" panose="00000400000000000000" pitchFamily="2" charset="-78"/>
              </a:rPr>
              <a:t>از شناخت اشارات زبان بدن برای "خواندن" بهتر حالات و روحیه مراجعه کننده استفاده کنیم.</a:t>
            </a:r>
            <a:endParaRPr lang="en-US" sz="4400" dirty="0">
              <a:cs typeface="B Nazanin" panose="00000400000000000000" pitchFamily="2" charset="-78"/>
            </a:endParaRPr>
          </a:p>
        </p:txBody>
      </p:sp>
    </p:spTree>
    <p:extLst>
      <p:ext uri="{BB962C8B-B14F-4D97-AF65-F5344CB8AC3E}">
        <p14:creationId xmlns:p14="http://schemas.microsoft.com/office/powerpoint/2010/main" val="3229314932"/>
      </p:ext>
    </p:extLst>
  </p:cSld>
  <p:clrMapOvr>
    <a:masterClrMapping/>
  </p:clrMapOvr>
  <p:transition spd="slow">
    <p:comb/>
  </p:transition>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docProps/app.xml><?xml version="1.0" encoding="utf-8"?>
<Properties xmlns="http://schemas.openxmlformats.org/officeDocument/2006/extended-properties" xmlns:vt="http://schemas.openxmlformats.org/officeDocument/2006/docPropsVTypes">
  <Template>TM04033937[[fn=Vapor Trail]]</Template>
  <TotalTime>439</TotalTime>
  <Words>2359</Words>
  <Application>Microsoft Office PowerPoint</Application>
  <PresentationFormat>Widescreen</PresentationFormat>
  <Paragraphs>212</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B Nazanin</vt:lpstr>
      <vt:lpstr>B Titr</vt:lpstr>
      <vt:lpstr>Century Gothic</vt:lpstr>
      <vt:lpstr>Wingdings</vt:lpstr>
      <vt:lpstr>Vapor Trail</vt:lpstr>
      <vt:lpstr>مهارت‌های ارتباطی کتابداران با تاکید بر اخلاق حرفه‌ای</vt:lpstr>
      <vt:lpstr>مهارت‌های ارتباطی</vt:lpstr>
      <vt:lpstr>چرا مهارت‌های ارتباطی برای کتابداران اهمیت دارد؟</vt:lpstr>
      <vt:lpstr>در عین حال به یاد داشته باشیم:</vt:lpstr>
      <vt:lpstr>ویژگی خدمات کتابداری و اطلاع‌رسانی</vt:lpstr>
      <vt:lpstr>نقش مدیران ارشد در به کاربستن مهارت‌های ارتباطی</vt:lpstr>
      <vt:lpstr>PowerPoint Presentation</vt:lpstr>
      <vt:lpstr>مهارت‌های غیرکلامی </vt:lpstr>
      <vt:lpstr>آنچه در اینجا مورد علاقه ماست آن است که:</vt:lpstr>
      <vt:lpstr>پیام های غیرکلامی در محیط کتابخانه و حلقه های اثرگذار</vt:lpstr>
      <vt:lpstr>ظرایف ارتباط غیرکلامی در تماس‌های رودررو</vt:lpstr>
      <vt:lpstr>PowerPoint Presentation</vt:lpstr>
      <vt:lpstr>PowerPoint Presentation</vt:lpstr>
      <vt:lpstr>مهارت‌های کلامی</vt:lpstr>
      <vt:lpstr>1) مهارت گوش دادن</vt:lpstr>
      <vt:lpstr>2) مهارت حرف زدن</vt:lpstr>
      <vt:lpstr>در حرف زدن:</vt:lpstr>
      <vt:lpstr>تماس تلفنی</vt:lpstr>
      <vt:lpstr>مهارت‌ها درموقعیت‌های دشوار: شکایت و خشم</vt:lpstr>
      <vt:lpstr>موقعیت شکایت</vt:lpstr>
      <vt:lpstr>در رسیدگی به شکایت چه نباید کرد؟</vt:lpstr>
      <vt:lpstr>در رسیدگی به شکایت چه باید کرد؟</vt:lpstr>
      <vt:lpstr>موقعیت خشم</vt:lpstr>
      <vt:lpstr>مهارت‌های کنترل موقعیت خشم</vt:lpstr>
      <vt:lpstr>چه باید کرد؟</vt:lpstr>
      <vt:lpstr>رفتارهای مناسب در مقابل شخص عصبانی</vt:lpstr>
      <vt:lpstr>مهارت‌های نوشتاری</vt:lpstr>
      <vt:lpstr>توصیه‌های کلی</vt:lpstr>
      <vt:lpstr>توصیه‌های خاص برای نوشتن</vt:lpstr>
      <vt:lpstr>مهارت‌های نوشتاری در تهیه بروشور و وب‌سایت‌ها</vt:lpstr>
      <vt:lpstr>نامه‌نگاری</vt:lpstr>
      <vt:lpstr>ایمیل نویسی</vt:lpstr>
      <vt:lpstr>تهیه گزارش، صورتجلسه</vt:lpstr>
      <vt:lpstr>منابع و ماخذ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مهارت‌های ارتباطی کتابداران با تاکید بر اخلاق حرفه‌ای</dc:title>
  <dc:creator>m Kh</dc:creator>
  <cp:lastModifiedBy>m Kh</cp:lastModifiedBy>
  <cp:revision>46</cp:revision>
  <dcterms:created xsi:type="dcterms:W3CDTF">2023-01-09T16:00:42Z</dcterms:created>
  <dcterms:modified xsi:type="dcterms:W3CDTF">2023-01-10T08:13:09Z</dcterms:modified>
</cp:coreProperties>
</file>