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2" r:id="rId16"/>
    <p:sldId id="273" r:id="rId17"/>
    <p:sldId id="274" r:id="rId18"/>
    <p:sldId id="276" r:id="rId19"/>
    <p:sldId id="275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0" d="100"/>
          <a:sy n="70" d="100"/>
        </p:scale>
        <p:origin x="660" y="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650A3-7D8D-4D67-AFF6-9EBB1183EBC8}" type="datetimeFigureOut">
              <a:rPr lang="en-US" smtClean="0"/>
              <a:t>9/17/2023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E1294-0024-4E44-9AF0-58B4717957A0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2552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650A3-7D8D-4D67-AFF6-9EBB1183EBC8}" type="datetimeFigureOut">
              <a:rPr lang="en-US" smtClean="0"/>
              <a:t>9/17/2023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E1294-0024-4E44-9AF0-58B4717957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478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650A3-7D8D-4D67-AFF6-9EBB1183EBC8}" type="datetimeFigureOut">
              <a:rPr lang="en-US" smtClean="0"/>
              <a:t>9/17/2023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E1294-0024-4E44-9AF0-58B4717957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431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650A3-7D8D-4D67-AFF6-9EBB1183EBC8}" type="datetimeFigureOut">
              <a:rPr lang="en-US" smtClean="0"/>
              <a:t>9/17/2023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E1294-0024-4E44-9AF0-58B4717957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793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650A3-7D8D-4D67-AFF6-9EBB1183EBC8}" type="datetimeFigureOut">
              <a:rPr lang="en-US" smtClean="0"/>
              <a:t>9/17/2023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E1294-0024-4E44-9AF0-58B4717957A0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3575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650A3-7D8D-4D67-AFF6-9EBB1183EBC8}" type="datetimeFigureOut">
              <a:rPr lang="en-US" smtClean="0"/>
              <a:t>9/17/2023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E1294-0024-4E44-9AF0-58B4717957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241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650A3-7D8D-4D67-AFF6-9EBB1183EBC8}" type="datetimeFigureOut">
              <a:rPr lang="en-US" smtClean="0"/>
              <a:t>9/17/2023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E1294-0024-4E44-9AF0-58B4717957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792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650A3-7D8D-4D67-AFF6-9EBB1183EBC8}" type="datetimeFigureOut">
              <a:rPr lang="en-US" smtClean="0"/>
              <a:t>9/17/2023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E1294-0024-4E44-9AF0-58B4717957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7662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650A3-7D8D-4D67-AFF6-9EBB1183EBC8}" type="datetimeFigureOut">
              <a:rPr lang="en-US" smtClean="0"/>
              <a:t>9/17/2023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E1294-0024-4E44-9AF0-58B4717957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3106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44650A3-7D8D-4D67-AFF6-9EBB1183EBC8}" type="datetimeFigureOut">
              <a:rPr lang="en-US" smtClean="0"/>
              <a:t>9/17/2023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FAE1294-0024-4E44-9AF0-58B4717957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908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650A3-7D8D-4D67-AFF6-9EBB1183EBC8}" type="datetimeFigureOut">
              <a:rPr lang="en-US" smtClean="0"/>
              <a:t>9/17/2023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E1294-0024-4E44-9AF0-58B4717957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116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344650A3-7D8D-4D67-AFF6-9EBB1183EBC8}" type="datetimeFigureOut">
              <a:rPr lang="en-US" smtClean="0"/>
              <a:t>9/17/2023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EFAE1294-0024-4E44-9AF0-58B4717957A0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5826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khorasani164@gmail.com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5977E3D-46F8-4D04-888A-41F64FF0CA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2518820"/>
          </a:xfrm>
        </p:spPr>
        <p:txBody>
          <a:bodyPr/>
          <a:lstStyle/>
          <a:p>
            <a:r>
              <a:rPr lang="fa-IR" dirty="0">
                <a:cs typeface="B Titr" panose="00000700000000000000" pitchFamily="2" charset="-78"/>
              </a:rPr>
              <a:t>آشنایی با مفاهیم کپی رایت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766709F3-5736-40AC-8A66-489BDDA494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762300"/>
          </a:xfrm>
        </p:spPr>
        <p:txBody>
          <a:bodyPr>
            <a:normAutofit fontScale="92500" lnSpcReduction="10000"/>
          </a:bodyPr>
          <a:lstStyle/>
          <a:p>
            <a:pPr algn="ctr" rtl="1"/>
            <a:r>
              <a:rPr lang="fa-IR" dirty="0">
                <a:cs typeface="B Nazanin" panose="00000400000000000000" pitchFamily="2" charset="-78"/>
              </a:rPr>
              <a:t>محبوبه خراسانی</a:t>
            </a:r>
          </a:p>
          <a:p>
            <a:pPr algn="ctr" rtl="1"/>
            <a:r>
              <a:rPr lang="fa-IR" dirty="0">
                <a:cs typeface="B Nazanin" panose="00000400000000000000" pitchFamily="2" charset="-78"/>
              </a:rPr>
              <a:t>دکتری علم اطلاعات و دانش‌شناسی</a:t>
            </a:r>
          </a:p>
          <a:p>
            <a:pPr algn="ctr" rtl="1"/>
            <a:r>
              <a:rPr lang="en-US" cap="none" dirty="0">
                <a:cs typeface="B Nazanin" panose="00000400000000000000" pitchFamily="2" charset="-78"/>
                <a:hlinkClick r:id="rId2"/>
              </a:rPr>
              <a:t>khorasani164@gmail.com</a:t>
            </a:r>
            <a:endParaRPr lang="en-US" cap="none" dirty="0">
              <a:cs typeface="B Nazanin" panose="00000400000000000000" pitchFamily="2" charset="-78"/>
            </a:endParaRPr>
          </a:p>
          <a:p>
            <a:pPr algn="ctr" rtl="1"/>
            <a:r>
              <a:rPr lang="fa-IR" cap="none" dirty="0">
                <a:cs typeface="B Nazanin" panose="00000400000000000000" pitchFamily="2" charset="-78"/>
              </a:rPr>
              <a:t>شهریور ماه 1402</a:t>
            </a:r>
            <a:endParaRPr lang="en-US" cap="none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488098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B876E-5115-4069-9C21-65954A51AA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>
                <a:solidFill>
                  <a:srgbClr val="7030A0"/>
                </a:solidFill>
                <a:cs typeface="B Titr" panose="00000700000000000000" pitchFamily="2" charset="-78"/>
              </a:rPr>
              <a:t>انواع حقوق پدیدآورندگان</a:t>
            </a:r>
            <a:endParaRPr lang="en-US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E15F9D-CEFC-4F40-8579-9B15E03C1F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حقوق مادی: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قانون گذار حق مالی برای پدیدآورنده در نظر گرفته است که به موجب آن حق انحصاری هرگونه بهره‌برداری مادی و اقتصادی از اثر خود را دارا است که از آن به حقوق مادی تعبیر کرده است.</a:t>
            </a:r>
          </a:p>
          <a:p>
            <a:pPr algn="r" rtl="1"/>
            <a:r>
              <a:rPr lang="fa-IR" dirty="0">
                <a:solidFill>
                  <a:srgbClr val="FF0000"/>
                </a:solidFill>
                <a:cs typeface="B Nazanin" panose="00000400000000000000" pitchFamily="2" charset="-78"/>
              </a:rPr>
              <a:t>حقوق معنوی</a:t>
            </a: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: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حقوق معنوی مرتبط با شخصیت پدیدآورنده است و حتی بعد از مرگ وی نیز از بین نخواهد رفت. منابع مختلف در توضیح و تشریح این حق بیان کردند که اثر تجلی روح، اعتقادات، اندیشه و الهام بخش شخصیت پدیدآورنده است و در نتیجه چون فردی با فرد دیگر متفاوت است هر اثری با اثر دیگر تفاوت دارد.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79206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598521-A1F3-4F7B-8112-6B2E16C43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228298"/>
          </a:xfrm>
        </p:spPr>
        <p:txBody>
          <a:bodyPr/>
          <a:lstStyle/>
          <a:p>
            <a:pPr algn="r" rtl="1"/>
            <a:r>
              <a:rPr lang="fa-IR" dirty="0">
                <a:solidFill>
                  <a:srgbClr val="7030A0"/>
                </a:solidFill>
                <a:cs typeface="B Titr" panose="00000700000000000000" pitchFamily="2" charset="-78"/>
              </a:rPr>
              <a:t>انواع حقوق مادی</a:t>
            </a:r>
            <a:endParaRPr lang="en-US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C98DAA-5CC7-4A15-993F-B8BDB05F53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541418"/>
          </a:xfrm>
        </p:spPr>
        <p:txBody>
          <a:bodyPr>
            <a:normAutofit fontScale="92500"/>
          </a:bodyPr>
          <a:lstStyle/>
          <a:p>
            <a:pPr marL="682625" indent="-504825" algn="r" rtl="1">
              <a:buFont typeface="Wingdings" panose="05000000000000000000" pitchFamily="2" charset="2"/>
              <a:buChar char="v"/>
            </a:pPr>
            <a:r>
              <a:rPr lang="fa-IR" sz="3200" dirty="0">
                <a:cs typeface="B Nazanin" panose="00000400000000000000" pitchFamily="2" charset="-78"/>
              </a:rPr>
              <a:t>تکثیر اثر</a:t>
            </a:r>
          </a:p>
          <a:p>
            <a:pPr marL="682625" indent="-504825" algn="r" rtl="1">
              <a:buFont typeface="Wingdings" panose="05000000000000000000" pitchFamily="2" charset="2"/>
              <a:buChar char="v"/>
            </a:pPr>
            <a:r>
              <a:rPr lang="fa-IR" sz="3200" dirty="0">
                <a:cs typeface="B Nazanin" panose="00000400000000000000" pitchFamily="2" charset="-78"/>
              </a:rPr>
              <a:t>ترجمه اثر</a:t>
            </a:r>
          </a:p>
          <a:p>
            <a:pPr marL="682625" indent="-504825" algn="r" rtl="1">
              <a:buFont typeface="Wingdings" panose="05000000000000000000" pitchFamily="2" charset="2"/>
              <a:buChar char="v"/>
            </a:pPr>
            <a:r>
              <a:rPr lang="fa-IR" sz="3200" dirty="0">
                <a:cs typeface="B Nazanin" panose="00000400000000000000" pitchFamily="2" charset="-78"/>
              </a:rPr>
              <a:t>اقتباس از اثر و هرگونه تبدیل و تنظیم </a:t>
            </a:r>
          </a:p>
          <a:p>
            <a:pPr marL="682625" indent="-504825" algn="r" rtl="1">
              <a:buFont typeface="Wingdings" panose="05000000000000000000" pitchFamily="2" charset="2"/>
              <a:buChar char="v"/>
            </a:pPr>
            <a:r>
              <a:rPr lang="fa-IR" sz="3200" dirty="0">
                <a:cs typeface="B Nazanin" panose="00000400000000000000" pitchFamily="2" charset="-78"/>
              </a:rPr>
              <a:t>توزیع اصل یا کپی اثر به عموم، از راه فروش، اجاره، عاریه به عموم یا از راه دیگر</a:t>
            </a:r>
          </a:p>
          <a:p>
            <a:pPr marL="682625" indent="-504825" algn="r" rtl="1">
              <a:buFont typeface="Wingdings" panose="05000000000000000000" pitchFamily="2" charset="2"/>
              <a:buChar char="v"/>
            </a:pPr>
            <a:r>
              <a:rPr lang="fa-IR" sz="3200" dirty="0">
                <a:cs typeface="B Nazanin" panose="00000400000000000000" pitchFamily="2" charset="-78"/>
              </a:rPr>
              <a:t>نمایش عمومی اصل یا کپی اثر، اجرای عمومی اثر، پخش رادیویی- تلویزیونی اثر</a:t>
            </a:r>
          </a:p>
          <a:p>
            <a:pPr marL="682625" indent="-504825" algn="r" rtl="1">
              <a:buFont typeface="Wingdings" panose="05000000000000000000" pitchFamily="2" charset="2"/>
              <a:buChar char="v"/>
            </a:pPr>
            <a:r>
              <a:rPr lang="fa-IR" sz="3200" dirty="0">
                <a:cs typeface="B Nazanin" panose="00000400000000000000" pitchFamily="2" charset="-78"/>
              </a:rPr>
              <a:t>نشر (انتشار اثر از طریق سایر وسایل ارتباطی از جمله پخش بر خط)</a:t>
            </a:r>
          </a:p>
          <a:p>
            <a:pPr marL="682625" indent="-504825" algn="r" rtl="1">
              <a:buFont typeface="Wingdings" panose="05000000000000000000" pitchFamily="2" charset="2"/>
              <a:buChar char="v"/>
            </a:pPr>
            <a:r>
              <a:rPr lang="fa-IR" sz="3200" dirty="0">
                <a:cs typeface="B Nazanin" panose="00000400000000000000" pitchFamily="2" charset="-78"/>
              </a:rPr>
              <a:t>پاداش و جایزه نقدی</a:t>
            </a:r>
            <a:endParaRPr lang="en-US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428732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035528-8A88-48FB-9982-BC2FB265D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228298"/>
          </a:xfrm>
        </p:spPr>
        <p:txBody>
          <a:bodyPr/>
          <a:lstStyle/>
          <a:p>
            <a:pPr algn="r" rtl="1"/>
            <a:r>
              <a:rPr lang="fa-IR" dirty="0">
                <a:solidFill>
                  <a:srgbClr val="7030A0"/>
                </a:solidFill>
                <a:cs typeface="B Titr" panose="00000700000000000000" pitchFamily="2" charset="-78"/>
              </a:rPr>
              <a:t>خصوصیات حقوق مادی اثر</a:t>
            </a:r>
            <a:endParaRPr lang="en-US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B9AD5E-9080-40A8-87A9-7AFA5E7DEB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2333766"/>
            <a:ext cx="10058400" cy="3535327"/>
          </a:xfrm>
        </p:spPr>
        <p:txBody>
          <a:bodyPr>
            <a:normAutofit/>
          </a:bodyPr>
          <a:lstStyle/>
          <a:p>
            <a:pPr marL="627063" indent="-517525" algn="r" rtl="1">
              <a:buFont typeface="Wingdings" panose="05000000000000000000" pitchFamily="2" charset="2"/>
              <a:buChar char="v"/>
            </a:pPr>
            <a:r>
              <a:rPr lang="fa-IR" sz="4000" dirty="0">
                <a:cs typeface="B Nazanin" panose="00000400000000000000" pitchFamily="2" charset="-78"/>
              </a:rPr>
              <a:t>قابل نقل و انتقال بودن</a:t>
            </a:r>
          </a:p>
          <a:p>
            <a:pPr marL="627063" indent="-517525" algn="r" rtl="1">
              <a:buFont typeface="Wingdings" panose="05000000000000000000" pitchFamily="2" charset="2"/>
              <a:buChar char="v"/>
            </a:pPr>
            <a:r>
              <a:rPr lang="fa-IR" sz="4000" dirty="0">
                <a:cs typeface="B Nazanin" panose="00000400000000000000" pitchFamily="2" charset="-78"/>
              </a:rPr>
              <a:t>موقتی بودن حقوق مادی</a:t>
            </a:r>
            <a:endParaRPr lang="en-US" sz="4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701292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598521-A1F3-4F7B-8112-6B2E16C43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228298"/>
          </a:xfrm>
        </p:spPr>
        <p:txBody>
          <a:bodyPr/>
          <a:lstStyle/>
          <a:p>
            <a:pPr algn="r" rtl="1"/>
            <a:r>
              <a:rPr lang="fa-IR" dirty="0">
                <a:solidFill>
                  <a:srgbClr val="7030A0"/>
                </a:solidFill>
                <a:cs typeface="B Titr" panose="00000700000000000000" pitchFamily="2" charset="-78"/>
              </a:rPr>
              <a:t>انواع حقوق معنوی</a:t>
            </a:r>
            <a:endParaRPr lang="en-US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C98DAA-5CC7-4A15-993F-B8BDB05F53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541418"/>
          </a:xfrm>
        </p:spPr>
        <p:txBody>
          <a:bodyPr>
            <a:normAutofit/>
          </a:bodyPr>
          <a:lstStyle/>
          <a:p>
            <a:pPr marL="682625" indent="-504825" algn="r" rtl="1">
              <a:buFont typeface="Wingdings" panose="05000000000000000000" pitchFamily="2" charset="2"/>
              <a:buChar char="v"/>
            </a:pPr>
            <a:r>
              <a:rPr lang="fa-IR" sz="3200" dirty="0">
                <a:cs typeface="B Nazanin" panose="00000400000000000000" pitchFamily="2" charset="-78"/>
              </a:rPr>
              <a:t>حق سرپرستی، احترام به نام و سمت پدیدآورنده، حق ابوت بر اثر یا حق انتساب</a:t>
            </a:r>
          </a:p>
          <a:p>
            <a:pPr marL="682625" indent="-504825" algn="r" rtl="1">
              <a:buFont typeface="Wingdings" panose="05000000000000000000" pitchFamily="2" charset="2"/>
              <a:buChar char="v"/>
            </a:pPr>
            <a:r>
              <a:rPr lang="fa-IR" sz="3200" dirty="0">
                <a:cs typeface="B Nazanin" panose="00000400000000000000" pitchFamily="2" charset="-78"/>
              </a:rPr>
              <a:t>حق حرمت (تمامیت) اثر، احترام اثر</a:t>
            </a:r>
          </a:p>
          <a:p>
            <a:pPr marL="682625" indent="-504825" algn="r" rtl="1">
              <a:buFont typeface="Wingdings" panose="05000000000000000000" pitchFamily="2" charset="2"/>
              <a:buChar char="v"/>
            </a:pPr>
            <a:r>
              <a:rPr lang="fa-IR" sz="3200" dirty="0">
                <a:cs typeface="B Nazanin" panose="00000400000000000000" pitchFamily="2" charset="-78"/>
              </a:rPr>
              <a:t>حق افشای اثر، حق انتشار یا حق تصمیم‌گیری در مورد انتشار اثر</a:t>
            </a:r>
          </a:p>
          <a:p>
            <a:pPr marL="682625" indent="-504825" algn="r" rtl="1">
              <a:buFont typeface="Wingdings" panose="05000000000000000000" pitchFamily="2" charset="2"/>
              <a:buChar char="v"/>
            </a:pPr>
            <a:r>
              <a:rPr lang="fa-IR" sz="3200" dirty="0">
                <a:cs typeface="B Nazanin" panose="00000400000000000000" pitchFamily="2" charset="-78"/>
              </a:rPr>
              <a:t>حق عدول یا استرداد، حق رجوع یا اصلاح</a:t>
            </a:r>
            <a:endParaRPr lang="en-US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4500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035528-8A88-48FB-9982-BC2FB265D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228298"/>
          </a:xfrm>
        </p:spPr>
        <p:txBody>
          <a:bodyPr/>
          <a:lstStyle/>
          <a:p>
            <a:pPr algn="r" rtl="1"/>
            <a:r>
              <a:rPr lang="fa-IR" dirty="0">
                <a:solidFill>
                  <a:srgbClr val="7030A0"/>
                </a:solidFill>
                <a:cs typeface="B Titr" panose="00000700000000000000" pitchFamily="2" charset="-78"/>
              </a:rPr>
              <a:t>خصوصیات حقوق معنوی اثر</a:t>
            </a:r>
            <a:endParaRPr lang="en-US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B9AD5E-9080-40A8-87A9-7AFA5E7DEB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2333766"/>
            <a:ext cx="10058400" cy="3535327"/>
          </a:xfrm>
        </p:spPr>
        <p:txBody>
          <a:bodyPr>
            <a:normAutofit/>
          </a:bodyPr>
          <a:lstStyle/>
          <a:p>
            <a:pPr marL="627063" indent="-517525" algn="r" rtl="1">
              <a:buFont typeface="Wingdings" panose="05000000000000000000" pitchFamily="2" charset="2"/>
              <a:buChar char="v"/>
            </a:pPr>
            <a:r>
              <a:rPr lang="fa-IR" sz="4000" dirty="0">
                <a:cs typeface="B Nazanin" panose="00000400000000000000" pitchFamily="2" charset="-78"/>
              </a:rPr>
              <a:t>غیرقابل انتقال </a:t>
            </a:r>
          </a:p>
          <a:p>
            <a:pPr marL="627063" indent="-517525" algn="r" rtl="1">
              <a:buFont typeface="Wingdings" panose="05000000000000000000" pitchFamily="2" charset="2"/>
              <a:buChar char="v"/>
            </a:pPr>
            <a:r>
              <a:rPr lang="fa-IR" sz="4000" dirty="0">
                <a:cs typeface="B Nazanin" panose="00000400000000000000" pitchFamily="2" charset="-78"/>
              </a:rPr>
              <a:t>محدود نبودن به مکان و زمان</a:t>
            </a:r>
            <a:endParaRPr lang="en-US" sz="4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125299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035528-8A88-48FB-9982-BC2FB265D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228298"/>
          </a:xfrm>
        </p:spPr>
        <p:txBody>
          <a:bodyPr/>
          <a:lstStyle/>
          <a:p>
            <a:pPr algn="r" rtl="1"/>
            <a:r>
              <a:rPr lang="fa-IR" dirty="0">
                <a:solidFill>
                  <a:srgbClr val="7030A0"/>
                </a:solidFill>
                <a:cs typeface="B Titr" panose="00000700000000000000" pitchFamily="2" charset="-78"/>
              </a:rPr>
              <a:t>مجوزهای اجباری</a:t>
            </a:r>
            <a:endParaRPr lang="en-US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B9AD5E-9080-40A8-87A9-7AFA5E7DEB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2149642"/>
            <a:ext cx="10058400" cy="3719451"/>
          </a:xfrm>
        </p:spPr>
        <p:txBody>
          <a:bodyPr>
            <a:normAutofit lnSpcReduction="10000"/>
          </a:bodyPr>
          <a:lstStyle/>
          <a:p>
            <a:pPr marL="109538" indent="0" algn="just" rtl="1">
              <a:buNone/>
            </a:pPr>
            <a:r>
              <a:rPr lang="fa-IR" sz="2800" dirty="0">
                <a:cs typeface="B Nazanin" panose="00000400000000000000" pitchFamily="2" charset="-78"/>
              </a:rPr>
              <a:t>مجوزهای اجباری در معنای </a:t>
            </a:r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عام </a:t>
            </a:r>
            <a:r>
              <a:rPr lang="fa-IR" sz="2800" dirty="0">
                <a:solidFill>
                  <a:schemeClr val="tx1"/>
                </a:solidFill>
                <a:cs typeface="B Nazanin" panose="00000400000000000000" pitchFamily="2" charset="-78"/>
              </a:rPr>
              <a:t>و</a:t>
            </a:r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 خاص </a:t>
            </a:r>
            <a:r>
              <a:rPr lang="fa-IR" sz="2800" dirty="0">
                <a:cs typeface="B Nazanin" panose="00000400000000000000" pitchFamily="2" charset="-78"/>
              </a:rPr>
              <a:t>برای برقراری تعادل بین حق دسترسی عموم به محصولات فرهنگی و حقوق پدیدآورندگان آن، یکی از راه‌های مناسبی بود که توسط قانون‌گذاران به وجود آمد.</a:t>
            </a:r>
          </a:p>
          <a:p>
            <a:pPr marL="109538" indent="0" algn="just" rtl="1">
              <a:buNone/>
            </a:pPr>
            <a:r>
              <a:rPr lang="fa-IR" sz="2800" dirty="0">
                <a:cs typeface="B Nazanin" panose="00000400000000000000" pitchFamily="2" charset="-78"/>
              </a:rPr>
              <a:t>محدودیت‌ها و استثنائات به عنوان روش قانونی امکان استفاده از آثار مختلف را بدون کسب اجازه از پدیدآورنده آن فراهم می‌کند. </a:t>
            </a:r>
            <a:r>
              <a:rPr lang="fa-IR" sz="2800" dirty="0">
                <a:solidFill>
                  <a:srgbClr val="0070C0"/>
                </a:solidFill>
                <a:cs typeface="B Nazanin" panose="00000400000000000000" pitchFamily="2" charset="-78"/>
              </a:rPr>
              <a:t>(استفاده منصفانه، استفاده رایگان، استفاده منصفانه آموزشی)</a:t>
            </a:r>
          </a:p>
          <a:p>
            <a:pPr marL="109538" indent="0" algn="just" rtl="1">
              <a:buNone/>
            </a:pPr>
            <a:r>
              <a:rPr lang="fa-IR" sz="2800" dirty="0">
                <a:cs typeface="B Nazanin" panose="00000400000000000000" pitchFamily="2" charset="-78"/>
              </a:rPr>
              <a:t>بنابراین در موارد استثنا استفاده از اثر بدون اجازه پدیدآورنده نقض حق مولفین به شمار نمی‌آید. پس لازم است تا این محدودیت‌ها و استثنائات شناسایی و مورد بررسی قرار گیرند تا جز موارد نقض محسوب نشوند.</a:t>
            </a:r>
          </a:p>
          <a:p>
            <a:pPr marL="109538" indent="0" algn="just" rtl="1">
              <a:buNone/>
            </a:pPr>
            <a:endParaRPr lang="en-US" sz="28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146645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035528-8A88-48FB-9982-BC2FB265D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228298"/>
          </a:xfrm>
        </p:spPr>
        <p:txBody>
          <a:bodyPr/>
          <a:lstStyle/>
          <a:p>
            <a:pPr algn="r" rtl="1"/>
            <a:r>
              <a:rPr lang="fa-IR" dirty="0">
                <a:solidFill>
                  <a:srgbClr val="7030A0"/>
                </a:solidFill>
                <a:cs typeface="B Titr" panose="00000700000000000000" pitchFamily="2" charset="-78"/>
              </a:rPr>
              <a:t>مجوزهای اجباری به معنای عام</a:t>
            </a:r>
            <a:endParaRPr lang="en-US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B9AD5E-9080-40A8-87A9-7AFA5E7DEB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2197768"/>
            <a:ext cx="10058400" cy="3671325"/>
          </a:xfrm>
        </p:spPr>
        <p:txBody>
          <a:bodyPr>
            <a:normAutofit/>
          </a:bodyPr>
          <a:lstStyle/>
          <a:p>
            <a:pPr marL="627063" indent="-517525" algn="r" rtl="1">
              <a:buFont typeface="Wingdings" panose="05000000000000000000" pitchFamily="2" charset="2"/>
              <a:buChar char="v"/>
            </a:pPr>
            <a:r>
              <a:rPr lang="fa-IR" sz="2400" dirty="0">
                <a:cs typeface="B Nazanin" panose="00000400000000000000" pitchFamily="2" charset="-78"/>
              </a:rPr>
              <a:t>تکثیر محدود برای مقاصد شخصی</a:t>
            </a:r>
          </a:p>
          <a:p>
            <a:pPr marL="627063" indent="-517525" algn="r" rtl="1">
              <a:buFont typeface="Wingdings" panose="05000000000000000000" pitchFamily="2" charset="2"/>
              <a:buChar char="v"/>
            </a:pPr>
            <a:r>
              <a:rPr lang="fa-IR" sz="2400" dirty="0">
                <a:cs typeface="B Nazanin" panose="00000400000000000000" pitchFamily="2" charset="-78"/>
              </a:rPr>
              <a:t>تکثیر برای مقاصد آموزشی</a:t>
            </a:r>
          </a:p>
          <a:p>
            <a:pPr marL="627063" indent="-517525" algn="r" rtl="1">
              <a:buFont typeface="Wingdings" panose="05000000000000000000" pitchFamily="2" charset="2"/>
              <a:buChar char="v"/>
            </a:pPr>
            <a:r>
              <a:rPr lang="fa-IR" sz="2400" dirty="0">
                <a:cs typeface="B Nazanin" panose="00000400000000000000" pitchFamily="2" charset="-78"/>
              </a:rPr>
              <a:t>عکسبرداری توسط کتابخانه و موسسه بایگانی</a:t>
            </a:r>
          </a:p>
          <a:p>
            <a:pPr marL="627063" indent="-517525" algn="r" rtl="1">
              <a:buFont typeface="Wingdings" panose="05000000000000000000" pitchFamily="2" charset="2"/>
              <a:buChar char="v"/>
            </a:pPr>
            <a:r>
              <a:rPr lang="fa-IR" sz="2400" dirty="0">
                <a:cs typeface="B Nazanin" panose="00000400000000000000" pitchFamily="2" charset="-78"/>
              </a:rPr>
              <a:t>نقل از اثر</a:t>
            </a:r>
          </a:p>
          <a:p>
            <a:pPr marL="627063" indent="-517525" algn="r" rtl="1">
              <a:buFont typeface="Wingdings" panose="05000000000000000000" pitchFamily="2" charset="2"/>
              <a:buChar char="v"/>
            </a:pPr>
            <a:r>
              <a:rPr lang="fa-IR" sz="2400" dirty="0">
                <a:cs typeface="B Nazanin" panose="00000400000000000000" pitchFamily="2" charset="-78"/>
              </a:rPr>
              <a:t>تبدیل قالب اثر برای استفاده افراد دارای معلولیت</a:t>
            </a:r>
          </a:p>
          <a:p>
            <a:pPr marL="627063" indent="-517525" algn="r" rtl="1">
              <a:buFont typeface="Wingdings" panose="05000000000000000000" pitchFamily="2" charset="2"/>
              <a:buChar char="v"/>
            </a:pPr>
            <a:r>
              <a:rPr lang="fa-IR" sz="2400" dirty="0">
                <a:cs typeface="B Nazanin" panose="00000400000000000000" pitchFamily="2" charset="-78"/>
              </a:rPr>
              <a:t>تکثیر، پخش از طریق امواج رادیویی و سایر رسانه‌ها به قصد اطلاع‌رسانی</a:t>
            </a:r>
          </a:p>
          <a:p>
            <a:pPr marL="627063" indent="-517525" algn="r" rtl="1">
              <a:buFont typeface="Wingdings" panose="05000000000000000000" pitchFamily="2" charset="2"/>
              <a:buChar char="v"/>
            </a:pPr>
            <a:r>
              <a:rPr lang="fa-IR" sz="2400" dirty="0">
                <a:cs typeface="B Nazanin" panose="00000400000000000000" pitchFamily="2" charset="-78"/>
              </a:rPr>
              <a:t>تکثیر موقت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092950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035528-8A88-48FB-9982-BC2FB265D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228298"/>
          </a:xfrm>
        </p:spPr>
        <p:txBody>
          <a:bodyPr/>
          <a:lstStyle/>
          <a:p>
            <a:pPr algn="r" rtl="1"/>
            <a:r>
              <a:rPr lang="fa-IR" dirty="0">
                <a:solidFill>
                  <a:srgbClr val="7030A0"/>
                </a:solidFill>
                <a:cs typeface="B Titr" panose="00000700000000000000" pitchFamily="2" charset="-78"/>
              </a:rPr>
              <a:t>مجوزهای اجباری به معنای خاص</a:t>
            </a:r>
            <a:endParaRPr lang="en-US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B9AD5E-9080-40A8-87A9-7AFA5E7DEB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2197768"/>
            <a:ext cx="10058400" cy="3671325"/>
          </a:xfrm>
        </p:spPr>
        <p:txBody>
          <a:bodyPr>
            <a:normAutofit/>
          </a:bodyPr>
          <a:lstStyle/>
          <a:p>
            <a:pPr marL="627063" indent="-517525" algn="r" rtl="1">
              <a:buFont typeface="Wingdings" panose="05000000000000000000" pitchFamily="2" charset="2"/>
              <a:buChar char="v"/>
            </a:pPr>
            <a:r>
              <a:rPr lang="fa-IR" sz="2400" dirty="0">
                <a:cs typeface="B Nazanin" panose="00000400000000000000" pitchFamily="2" charset="-78"/>
              </a:rPr>
              <a:t>مجوزهای اجباری به معنای خاص توافقی است که بین مالک و استفاده کننده اثر با پرداخت اجرت مناسب به پدیدآورنده اتفاق می‌افتد و باید شرایط مشخص و مقرر در قانون رعایت شود تا استفاده کننده اجازه بهره‌برداری را بدون اجازه پدیدآورنده دریافت کند.</a:t>
            </a:r>
          </a:p>
          <a:p>
            <a:pPr marL="627063" indent="-517525" algn="r" rtl="1">
              <a:buFont typeface="Wingdings" panose="05000000000000000000" pitchFamily="2" charset="2"/>
              <a:buChar char="v"/>
            </a:pPr>
            <a:r>
              <a:rPr lang="fa-IR" sz="2400" dirty="0">
                <a:cs typeface="B Nazanin" panose="00000400000000000000" pitchFamily="2" charset="-78"/>
              </a:rPr>
              <a:t>ترجمه</a:t>
            </a:r>
          </a:p>
          <a:p>
            <a:pPr marL="627063" indent="-517525" algn="r" rtl="1">
              <a:buFont typeface="Wingdings" panose="05000000000000000000" pitchFamily="2" charset="2"/>
              <a:buChar char="v"/>
            </a:pP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43202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6A9E25-935D-49AB-9F2E-94286DF117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>
                <a:solidFill>
                  <a:srgbClr val="002060"/>
                </a:solidFill>
                <a:cs typeface="B Titr" panose="00000700000000000000" pitchFamily="2" charset="-78"/>
              </a:rPr>
              <a:t>بحث و تبادل نظر</a:t>
            </a:r>
            <a:endParaRPr lang="en-US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6CF080-45BF-4637-8DBB-0FCF46E526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2402006"/>
            <a:ext cx="10058400" cy="3467087"/>
          </a:xfrm>
        </p:spPr>
        <p:txBody>
          <a:bodyPr>
            <a:normAutofit/>
          </a:bodyPr>
          <a:lstStyle/>
          <a:p>
            <a:pPr algn="ctr" rtl="1"/>
            <a:r>
              <a:rPr lang="fa-IR" sz="3600" dirty="0">
                <a:cs typeface="B Nazanin" panose="00000400000000000000" pitchFamily="2" charset="-78"/>
              </a:rPr>
              <a:t>با توجه به مباحث مطرح شده نظر شما در مورد حقوق مولف در کتابخانه های دیجیتال چیست؟</a:t>
            </a:r>
            <a:endParaRPr lang="en-US" sz="36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629052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F2C95D-4A20-4829-9E3F-BC553CCF3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>
                <a:solidFill>
                  <a:srgbClr val="7030A0"/>
                </a:solidFill>
                <a:cs typeface="B Titr" panose="00000700000000000000" pitchFamily="2" charset="-78"/>
              </a:rPr>
              <a:t>منابع و ماخذ</a:t>
            </a:r>
            <a:endParaRPr lang="en-US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33BAC5-8F71-4045-A379-09C7D81FDE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>
                <a:cs typeface="B Nazanin" panose="00000400000000000000" pitchFamily="2" charset="-78"/>
              </a:rPr>
              <a:t>بیان فر، علی و عماد خراسانی، نسرین دخت(1387). حقوق نسخه برداری در آئینه قضاوت. تهران؛ کتابدار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رحیمی، فاطمه (1400). ارزیابی قوانین حق مولف در ایران از دیدگاه کارشناسان حقوقی نشر. پایان نامه کارشناسی ارشد؛ دانشگاه تهران: گروه مدیریت؛ رشته علم اطلاعات و دانش شناسی، گرایش مدیریت کتابخانه های دیجیتال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نوروزی، علیرضا (1381). حقوق مالکیت فکری: حق مولف و مالکیت صنعتی. تهران؛ نشر چاپار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وحیدی، پروین (1399). حق مولف در کتابخانه‌های دیجیتال ( جنبه‌های حقوقی، اقتصادی، فنی و مدیریتی). پایان نامه کارشناسی ارشد. دانشگاه پیام نور قم، رشته علم اطلاعات و دانش‌شناسی، گرایش مطالعات کتابخانه های عمومی.</a:t>
            </a:r>
          </a:p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269910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EC1B2D-0612-44A1-9D21-C57F9DF96A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246775"/>
          </a:xfrm>
        </p:spPr>
        <p:txBody>
          <a:bodyPr/>
          <a:lstStyle/>
          <a:p>
            <a:pPr algn="r" rtl="1"/>
            <a:r>
              <a:rPr lang="fa-IR" dirty="0">
                <a:solidFill>
                  <a:srgbClr val="7030A0"/>
                </a:solidFill>
                <a:cs typeface="B Titr" panose="00000700000000000000" pitchFamily="2" charset="-78"/>
              </a:rPr>
              <a:t>مالکیت فکری</a:t>
            </a:r>
            <a:endParaRPr lang="en-US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6F62B8-0033-4928-8A7D-F88F640C7D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 rtl="1"/>
            <a:r>
              <a:rPr lang="fa-IR" sz="2800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مالکیت فکری</a:t>
            </a:r>
            <a:r>
              <a:rPr lang="fa-IR" sz="2800" dirty="0">
                <a:cs typeface="B Nazanin" panose="00000400000000000000" pitchFamily="2" charset="-78"/>
              </a:rPr>
              <a:t>، مالکیت و سلطه قانونی است که به موجب آن صاحب اثر می‌تواند از منافع و شکل خاصی از فعالیت یا اندیشه ابراز شده‌ی خود به طور انحصاری استفاده نماید.</a:t>
            </a:r>
          </a:p>
          <a:p>
            <a:pPr algn="just" rtl="1"/>
            <a:r>
              <a:rPr lang="fa-IR" sz="2800" dirty="0">
                <a:cs typeface="B Nazanin" panose="00000400000000000000" pitchFamily="2" charset="-78"/>
              </a:rPr>
              <a:t>مالکیت فکری، زاییده فکر بشر است و دلالت دارد بر خلاقیت‌های فکری از قبیل آثار ادبی و هنری، اختراعات، طرح های صنعتی، علائم و نام‌های استفاده شده در تجارت و بازرگانی.</a:t>
            </a:r>
          </a:p>
          <a:p>
            <a:pPr algn="just" rtl="1"/>
            <a:r>
              <a:rPr lang="fa-IR" sz="2800" dirty="0">
                <a:solidFill>
                  <a:srgbClr val="0070C0"/>
                </a:solidFill>
                <a:cs typeface="B Nazanin" panose="00000400000000000000" pitchFamily="2" charset="-78"/>
              </a:rPr>
              <a:t>تعریف</a:t>
            </a:r>
            <a:r>
              <a:rPr lang="fa-IR" sz="2800" dirty="0">
                <a:cs typeface="B Nazanin" panose="000004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B Nazanin" panose="00000400000000000000" pitchFamily="2" charset="-78"/>
              </a:rPr>
              <a:t>حقوق مالکیت فکری </a:t>
            </a:r>
            <a:r>
              <a:rPr lang="fa-IR" sz="2800" dirty="0">
                <a:cs typeface="B Nazanin" panose="00000400000000000000" pitchFamily="2" charset="-78"/>
              </a:rPr>
              <a:t>: مالکیت فکری حق پدیدآورنده نسبت به همه‌گونه بهره‌برداری اقتصادی به صورت انحصاری و موقت از اثر فکری غیرمادی مستند به پدیدآورنده است و در اشیای قابل لمس و مشاهده، نمود پیدا می‌کند.</a:t>
            </a:r>
          </a:p>
          <a:p>
            <a:pPr algn="just" rtl="1"/>
            <a:r>
              <a:rPr lang="fa-IR" sz="2800" dirty="0">
                <a:solidFill>
                  <a:schemeClr val="accent2"/>
                </a:solidFill>
                <a:cs typeface="B Nazanin" panose="00000400000000000000" pitchFamily="2" charset="-78"/>
              </a:rPr>
              <a:t>هدف از حمایت </a:t>
            </a:r>
            <a:r>
              <a:rPr lang="fa-IR" sz="2800" dirty="0">
                <a:cs typeface="B Nazanin" panose="00000400000000000000" pitchFamily="2" charset="-78"/>
              </a:rPr>
              <a:t>از این حقوق، تشویق و ترغیب و گرایش به ایجاد آفرینش‌های فکری و آزادسازی دسترسی به آنها با هدف توسعه اقتصادی، اجتماعی و فرهنگی و بهبود زندگی بشر است.</a:t>
            </a:r>
            <a:endParaRPr lang="en-US" sz="28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274061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8CA29F-0CAF-4207-807D-13D7B1BC6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134234"/>
          </a:xfrm>
        </p:spPr>
        <p:txBody>
          <a:bodyPr/>
          <a:lstStyle/>
          <a:p>
            <a:pPr algn="r" rtl="1"/>
            <a:r>
              <a:rPr lang="fa-IR" dirty="0">
                <a:solidFill>
                  <a:srgbClr val="7030A0"/>
                </a:solidFill>
                <a:cs typeface="B Titr" panose="00000700000000000000" pitchFamily="2" charset="-78"/>
              </a:rPr>
              <a:t>حقوق مالکیت فکری</a:t>
            </a:r>
            <a:endParaRPr lang="en-US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E4B5C0-F722-4437-BC5C-22EB291178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3"/>
            <a:ext cx="10058400" cy="4725663"/>
          </a:xfrm>
        </p:spPr>
        <p:txBody>
          <a:bodyPr>
            <a:normAutofit fontScale="92500" lnSpcReduction="10000"/>
          </a:bodyPr>
          <a:lstStyle/>
          <a:p>
            <a:pPr algn="r" rtl="1"/>
            <a:r>
              <a:rPr lang="fa-IR" sz="2400" dirty="0">
                <a:cs typeface="B Nazanin" panose="00000400000000000000" pitchFamily="2" charset="-78"/>
              </a:rPr>
              <a:t>حقوق مالکیت فکری نوعی از حقوق خصوصی است و به طور کلی به دو دسته تقسیم می‌شود: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الف: مالکیت ادبی و هنری یا حق مولف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ب: مالکیت صنعتی</a:t>
            </a: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در خصوص مالکیت ادبی و هنری اولین قرارداد بین المللی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"قرارداد برن" </a:t>
            </a:r>
            <a:r>
              <a:rPr lang="fa-IR" sz="2400" dirty="0">
                <a:cs typeface="B Nazanin" panose="00000400000000000000" pitchFamily="2" charset="-78"/>
              </a:rPr>
              <a:t>(1886) (آخرین تجدید نظر 1979)- آثار حمایت شده:</a:t>
            </a:r>
          </a:p>
          <a:p>
            <a:pPr lvl="1" algn="r" rtl="1"/>
            <a:r>
              <a:rPr lang="fa-IR" sz="2000" dirty="0">
                <a:cs typeface="B Nazanin" panose="00000400000000000000" pitchFamily="2" charset="-78"/>
              </a:rPr>
              <a:t>رمان‌ها، داستان‌های کوتاه، اشعار، نمایشنامه‌ها</a:t>
            </a:r>
          </a:p>
          <a:p>
            <a:pPr lvl="1" algn="r" rtl="1"/>
            <a:r>
              <a:rPr lang="fa-IR" sz="2000" dirty="0">
                <a:cs typeface="B Nazanin" panose="00000400000000000000" pitchFamily="2" charset="-78"/>
              </a:rPr>
              <a:t>ترانه‌ها، اپراها، موسیقی‌ها، سوناتها(قطعات)</a:t>
            </a:r>
          </a:p>
          <a:p>
            <a:pPr lvl="1" algn="r" rtl="1"/>
            <a:r>
              <a:rPr lang="fa-IR" sz="2000" dirty="0">
                <a:cs typeface="B Nazanin" panose="00000400000000000000" pitchFamily="2" charset="-78"/>
              </a:rPr>
              <a:t>طرحها، نقاشیها، پیکرتراشی ها و آثار معماری</a:t>
            </a: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اولین قرارداد بین المللی در خصوص مالکیت صنعتی </a:t>
            </a:r>
            <a:r>
              <a:rPr lang="fa-IR" sz="2400" b="1" dirty="0">
                <a:solidFill>
                  <a:srgbClr val="002060"/>
                </a:solidFill>
                <a:cs typeface="B Nazanin" panose="00000400000000000000" pitchFamily="2" charset="-78"/>
              </a:rPr>
              <a:t>"قرارداد پاریس برای حمایت مالکیت صنعتی" </a:t>
            </a:r>
            <a:r>
              <a:rPr lang="fa-IR" sz="2400" dirty="0">
                <a:cs typeface="B Nazanin" panose="00000400000000000000" pitchFamily="2" charset="-78"/>
              </a:rPr>
              <a:t>(1883)- شامل :</a:t>
            </a:r>
          </a:p>
          <a:p>
            <a:pPr lvl="1" algn="r" rtl="1"/>
            <a:r>
              <a:rPr lang="fa-IR" sz="2000" dirty="0">
                <a:cs typeface="B Nazanin" panose="00000400000000000000" pitchFamily="2" charset="-78"/>
              </a:rPr>
              <a:t>اختراعات( حق ثبت اختراع) </a:t>
            </a:r>
          </a:p>
          <a:p>
            <a:pPr lvl="1" algn="r" rtl="1"/>
            <a:r>
              <a:rPr lang="fa-IR" sz="2000" dirty="0">
                <a:cs typeface="B Nazanin" panose="00000400000000000000" pitchFamily="2" charset="-78"/>
              </a:rPr>
              <a:t>علائم تجارتی و خدماتی</a:t>
            </a:r>
          </a:p>
          <a:p>
            <a:pPr lvl="1" algn="r" rtl="1"/>
            <a:r>
              <a:rPr lang="fa-IR" sz="2000" dirty="0">
                <a:cs typeface="B Nazanin" panose="00000400000000000000" pitchFamily="2" charset="-78"/>
              </a:rPr>
              <a:t>طرح های صنعتی</a:t>
            </a:r>
            <a:endParaRPr lang="en-US" sz="2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289314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E8559E-21E3-40C3-B7A6-6AEF64BB1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204572"/>
          </a:xfrm>
        </p:spPr>
        <p:txBody>
          <a:bodyPr/>
          <a:lstStyle/>
          <a:p>
            <a:pPr algn="r" rtl="1"/>
            <a:r>
              <a:rPr lang="fa-IR" dirty="0">
                <a:solidFill>
                  <a:srgbClr val="7030A0"/>
                </a:solidFill>
                <a:cs typeface="B Titr" panose="00000700000000000000" pitchFamily="2" charset="-78"/>
              </a:rPr>
              <a:t>تاریخچه حقوق مالکیت فکری در جهان</a:t>
            </a:r>
            <a:endParaRPr lang="en-US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9C143E-0E02-4B3B-B586-291EB673F2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053" y="1845734"/>
            <a:ext cx="10754627" cy="4571108"/>
          </a:xfrm>
        </p:spPr>
        <p:txBody>
          <a:bodyPr>
            <a:normAutofit/>
          </a:bodyPr>
          <a:lstStyle/>
          <a:p>
            <a:pPr algn="r" rtl="1"/>
            <a:r>
              <a:rPr lang="fa-IR" sz="2400" dirty="0">
                <a:cs typeface="B Nazanin" panose="00000400000000000000" pitchFamily="2" charset="-78"/>
              </a:rPr>
              <a:t>تاریخچه و نقطه شروع این حق به زمانی باز می‌گردد که با اختراع صنعت چاپ (قرن پانزدهم) حجم نسخه‌برداری از آثار به تدریج بالا رفت و به این سبب حقوق مادی و معنوی پدیدآورندگان به خطر افتاد.</a:t>
            </a:r>
          </a:p>
          <a:p>
            <a:pPr lvl="1" algn="r" rtl="1"/>
            <a:r>
              <a:rPr lang="fa-IR" sz="2000" dirty="0">
                <a:cs typeface="B Nazanin" panose="00000400000000000000" pitchFamily="2" charset="-78"/>
              </a:rPr>
              <a:t>قانون ثبت اختراعات فرانسه (1474)</a:t>
            </a:r>
          </a:p>
          <a:p>
            <a:pPr lvl="1" algn="r" rtl="1"/>
            <a:r>
              <a:rPr lang="fa-IR" sz="2000" dirty="0">
                <a:cs typeface="B Nazanin" panose="00000400000000000000" pitchFamily="2" charset="-78"/>
              </a:rPr>
              <a:t>قانون شاپلیه (1971) مربوط به حق نمایش و قانون لاکانال (1973) مربوط به حق نشر و تکثیر در فرانسه</a:t>
            </a:r>
          </a:p>
          <a:p>
            <a:pPr lvl="1" algn="r" rtl="1"/>
            <a:r>
              <a:rPr lang="fa-IR" sz="2000" dirty="0">
                <a:cs typeface="B Nazanin" panose="00000400000000000000" pitchFamily="2" charset="-78"/>
              </a:rPr>
              <a:t>اولین قانون حق مولف در جهان توسط انگلستان با نام قانون ملکه آن (1710)</a:t>
            </a:r>
          </a:p>
          <a:p>
            <a:pPr lvl="1" algn="r" rtl="1"/>
            <a:r>
              <a:rPr lang="fa-IR" sz="2000" dirty="0">
                <a:cs typeface="B Nazanin" panose="00000400000000000000" pitchFamily="2" charset="-78"/>
              </a:rPr>
              <a:t>دانمارک (1741)، آمریکا (1790) ،آلمان (1839)، شیلی (1844)، پرو (1849)، آرژانتین (1869)، مکزیک (1871) ، چین (1861)، ژاپن (1869)، کشورهای عربی و اسلامی ( دهه 1960 به بعد) و ...</a:t>
            </a: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اولین قرارداد بین المللی جهت حمایت از آثار ادبی و هنری </a:t>
            </a:r>
            <a:r>
              <a:rPr lang="fa-IR" sz="2400" dirty="0">
                <a:solidFill>
                  <a:srgbClr val="0070C0"/>
                </a:solidFill>
                <a:cs typeface="B Nazanin" panose="00000400000000000000" pitchFamily="2" charset="-78"/>
              </a:rPr>
              <a:t>"قرارداد برن" </a:t>
            </a:r>
            <a:r>
              <a:rPr lang="fa-IR" sz="2400" dirty="0">
                <a:cs typeface="B Nazanin" panose="00000400000000000000" pitchFamily="2" charset="-78"/>
              </a:rPr>
              <a:t>(1886) است. بر اساس این قرارداد، مولفان و مصنفان و هنرمندان تبعه یکی از کشورهای عضو در کشورهای دیگر از همان حقوق و مزایایی استفاده می‌کنند که اتباع داخلی آن جامعه استفاده می‌کنند خواه آثار آنها منتشر شده باشد یا نشده باشد.</a:t>
            </a: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یکی دیگر از مهمترین قراردادهای بین المللی حق مولف، 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"قرارداد ژنو" یا "قرارداد جهانی حق مولف" </a:t>
            </a:r>
            <a:r>
              <a:rPr lang="fa-IR" sz="2400" dirty="0">
                <a:cs typeface="B Nazanin" panose="00000400000000000000" pitchFamily="2" charset="-78"/>
              </a:rPr>
              <a:t>است که به وسیله یونسکو تهیه و در سال 1952 در ژنو امضا شد.</a:t>
            </a:r>
          </a:p>
          <a:p>
            <a:pPr algn="r" rtl="1"/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693605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C9097C-AD96-40D3-ADAD-195AE0F7A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173229"/>
          </a:xfrm>
        </p:spPr>
        <p:txBody>
          <a:bodyPr/>
          <a:lstStyle/>
          <a:p>
            <a:pPr algn="r" rtl="1"/>
            <a:r>
              <a:rPr lang="fa-IR" dirty="0">
                <a:solidFill>
                  <a:srgbClr val="7030A0"/>
                </a:solidFill>
                <a:cs typeface="B Titr" panose="00000700000000000000" pitchFamily="2" charset="-78"/>
              </a:rPr>
              <a:t>تاریخچه حقوق مالکیت فکری در ایران</a:t>
            </a:r>
            <a:endParaRPr lang="en-US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F46A25-DC9F-40FC-9CEE-0BBF16E742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3"/>
            <a:ext cx="10058400" cy="4458813"/>
          </a:xfrm>
        </p:spPr>
        <p:txBody>
          <a:bodyPr>
            <a:normAutofit fontScale="92500" lnSpcReduction="10000"/>
          </a:bodyPr>
          <a:lstStyle/>
          <a:p>
            <a:pPr algn="r" rtl="1"/>
            <a:r>
              <a:rPr lang="fa-IR" sz="3200" b="1" dirty="0">
                <a:solidFill>
                  <a:srgbClr val="00B0F0"/>
                </a:solidFill>
                <a:cs typeface="B Nazanin" panose="00000400000000000000" pitchFamily="2" charset="-78"/>
              </a:rPr>
              <a:t>مالکیت صنعتی:</a:t>
            </a:r>
          </a:p>
          <a:p>
            <a:pPr lvl="1" algn="r" rtl="1"/>
            <a:r>
              <a:rPr lang="fa-IR" sz="2800" dirty="0">
                <a:cs typeface="B Nazanin" panose="00000400000000000000" pitchFamily="2" charset="-78"/>
              </a:rPr>
              <a:t>قانون ثبت علائم تجارتی ایران (1304) و ضمیمه اصلاحی آن (1310)- در حال حاضر ایران عضو قرارداد پاریس است و متن تجدید نظر شده این معاهده(1979) را پذیرفته و لازم الاجرا می‌داند.</a:t>
            </a:r>
          </a:p>
          <a:p>
            <a:pPr lvl="1" algn="r" rtl="1"/>
            <a:r>
              <a:rPr lang="fa-IR" sz="2800" dirty="0">
                <a:cs typeface="B Nazanin" panose="00000400000000000000" pitchFamily="2" charset="-78"/>
              </a:rPr>
              <a:t>قانون تجارت الکترونیکی در محیط اینترنت (1382) و جرایم رایانه ای (1389)</a:t>
            </a:r>
          </a:p>
          <a:p>
            <a:pPr algn="r" rtl="1"/>
            <a:r>
              <a:rPr lang="fa-IR" sz="3200" b="1" dirty="0">
                <a:solidFill>
                  <a:srgbClr val="00B0F0"/>
                </a:solidFill>
                <a:cs typeface="B Nazanin" panose="00000400000000000000" pitchFamily="2" charset="-78"/>
              </a:rPr>
              <a:t>مالکیت ادبی و هنری:</a:t>
            </a:r>
          </a:p>
          <a:p>
            <a:pPr lvl="1" algn="r" rtl="1"/>
            <a:r>
              <a:rPr lang="fa-IR" sz="2800" dirty="0">
                <a:cs typeface="B Nazanin" panose="00000400000000000000" pitchFamily="2" charset="-78"/>
              </a:rPr>
              <a:t>در سال 1304 که قانون مجازات عمومی ایران تهیه و تصویب می‌شد، مقرراتی هم راجع به حقوق مولف و حمایت آن در این قوانین گنجانیدند.</a:t>
            </a:r>
          </a:p>
          <a:p>
            <a:pPr lvl="1" algn="r" rtl="1"/>
            <a:r>
              <a:rPr lang="fa-IR" sz="2800" dirty="0">
                <a:cs typeface="B Nazanin" panose="00000400000000000000" pitchFamily="2" charset="-78"/>
              </a:rPr>
              <a:t>قانون حمایت حقوق مولفان و مصنفان و هنرمندان (1348)</a:t>
            </a:r>
          </a:p>
          <a:p>
            <a:pPr lvl="1" algn="r" rtl="1"/>
            <a:r>
              <a:rPr lang="fa-IR" sz="2800" dirty="0">
                <a:cs typeface="B Nazanin" panose="00000400000000000000" pitchFamily="2" charset="-78"/>
              </a:rPr>
              <a:t>قانون ترجمه و تکثیر کتب و نشریات و آثار صوتی (1352)</a:t>
            </a:r>
          </a:p>
          <a:p>
            <a:pPr lvl="1" algn="r" rtl="1"/>
            <a:r>
              <a:rPr lang="fa-IR" sz="2800" dirty="0">
                <a:cs typeface="B Nazanin" panose="00000400000000000000" pitchFamily="2" charset="-78"/>
              </a:rPr>
              <a:t>قانون حمایت از حقوق پدیدآورندگان نرم افزارهای رایانه‌ای (1379)</a:t>
            </a:r>
          </a:p>
          <a:p>
            <a:pPr lvl="1" algn="r" rtl="1"/>
            <a:r>
              <a:rPr lang="fa-IR" sz="2800" dirty="0">
                <a:cs typeface="B Nazanin" panose="00000400000000000000" pitchFamily="2" charset="-78"/>
              </a:rPr>
              <a:t>لایحه حمایت از مالکیت فکری: کتاب اول: حق مولف (1393)</a:t>
            </a:r>
            <a:endParaRPr lang="en-US" sz="28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421688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8E18D-BE15-4552-B5A4-16F2F5970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076976"/>
          </a:xfrm>
        </p:spPr>
        <p:txBody>
          <a:bodyPr/>
          <a:lstStyle/>
          <a:p>
            <a:pPr algn="r" rtl="1"/>
            <a:r>
              <a:rPr lang="fa-IR" dirty="0">
                <a:solidFill>
                  <a:srgbClr val="7030A0"/>
                </a:solidFill>
                <a:cs typeface="B Titr" panose="00000700000000000000" pitchFamily="2" charset="-78"/>
              </a:rPr>
              <a:t> اثر فکری</a:t>
            </a:r>
            <a:endParaRPr lang="en-US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898568-B242-42A0-8D60-DD9C991152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 rtl="1">
              <a:lnSpc>
                <a:spcPct val="170000"/>
              </a:lnSpc>
            </a:pPr>
            <a:r>
              <a:rPr lang="fa-IR" sz="2800" dirty="0">
                <a:cs typeface="B Nazanin" panose="00000400000000000000" pitchFamily="2" charset="-78"/>
              </a:rPr>
              <a:t>ماده یک قانون حمایت از مولفان و مصنفان و هنرمندان (1348): "... به آنچه از راه دانش یا هنر یا ابتکار ... پدید می‌آید بدون در نظر گرفتن سلیقه یا روشی که در بیان ظهور و یا ایجاد آن به کار رفته  </a:t>
            </a:r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" اثر" </a:t>
            </a:r>
            <a:r>
              <a:rPr lang="fa-IR" sz="2800" dirty="0">
                <a:cs typeface="B Nazanin" panose="00000400000000000000" pitchFamily="2" charset="-78"/>
              </a:rPr>
              <a:t>اطلاق می‌گردد."</a:t>
            </a:r>
          </a:p>
          <a:p>
            <a:pPr algn="just" rtl="1"/>
            <a:r>
              <a:rPr lang="fa-IR" sz="2800" dirty="0">
                <a:cs typeface="B Nazanin" panose="00000400000000000000" pitchFamily="2" charset="-78"/>
              </a:rPr>
              <a:t>اثر محصول اصیل تلاش آزاد فکری انسان است که در شکل و فرمی خاص، ابراز شده باشد.</a:t>
            </a:r>
          </a:p>
          <a:p>
            <a:pPr algn="just" rtl="1"/>
            <a:r>
              <a:rPr lang="fa-IR" sz="2800" b="1" dirty="0">
                <a:solidFill>
                  <a:srgbClr val="7030A0"/>
                </a:solidFill>
                <a:cs typeface="B Nazanin" panose="00000400000000000000" pitchFamily="2" charset="-78"/>
              </a:rPr>
              <a:t>شرایط حمایت از اثر:</a:t>
            </a:r>
          </a:p>
          <a:p>
            <a:pPr algn="just" rtl="1"/>
            <a:r>
              <a:rPr lang="fa-IR" sz="2800" b="1" dirty="0">
                <a:solidFill>
                  <a:schemeClr val="accent2">
                    <a:lumMod val="50000"/>
                  </a:schemeClr>
                </a:solidFill>
                <a:cs typeface="B Nazanin" panose="00000400000000000000" pitchFamily="2" charset="-78"/>
              </a:rPr>
              <a:t>الف - ضرورت ابراز ایده </a:t>
            </a:r>
          </a:p>
          <a:p>
            <a:pPr algn="just" rtl="1"/>
            <a:r>
              <a:rPr lang="fa-IR" sz="2800" b="1" dirty="0">
                <a:solidFill>
                  <a:schemeClr val="accent2">
                    <a:lumMod val="50000"/>
                  </a:schemeClr>
                </a:solidFill>
                <a:cs typeface="B Nazanin" panose="00000400000000000000" pitchFamily="2" charset="-78"/>
              </a:rPr>
              <a:t>ب – اصیل بودن</a:t>
            </a:r>
          </a:p>
          <a:p>
            <a:pPr algn="just" rtl="1"/>
            <a:r>
              <a:rPr lang="fa-IR" sz="2800" b="1" dirty="0">
                <a:solidFill>
                  <a:schemeClr val="accent2">
                    <a:lumMod val="50000"/>
                  </a:schemeClr>
                </a:solidFill>
                <a:cs typeface="B Nazanin" panose="00000400000000000000" pitchFamily="2" charset="-78"/>
              </a:rPr>
              <a:t>ج – انتشار برای اولین بار در ایران</a:t>
            </a:r>
          </a:p>
          <a:p>
            <a:pPr algn="just" rtl="1"/>
            <a:r>
              <a:rPr lang="fa-IR" sz="2800" b="1" dirty="0">
                <a:solidFill>
                  <a:schemeClr val="accent2">
                    <a:lumMod val="50000"/>
                  </a:schemeClr>
                </a:solidFill>
                <a:cs typeface="B Nazanin" panose="00000400000000000000" pitchFamily="2" charset="-78"/>
              </a:rPr>
              <a:t>د- اصل عدم اهمیت ویژگی‌های اثر</a:t>
            </a:r>
          </a:p>
          <a:p>
            <a:pPr algn="just" rtl="1"/>
            <a:r>
              <a:rPr lang="fa-IR" sz="2800" b="1" dirty="0">
                <a:solidFill>
                  <a:schemeClr val="accent2">
                    <a:lumMod val="50000"/>
                  </a:schemeClr>
                </a:solidFill>
                <a:cs typeface="B Nazanin" panose="00000400000000000000" pitchFamily="2" charset="-78"/>
              </a:rPr>
              <a:t>هـ - اصل حمایت بدون تشریفات و ثبت اثر</a:t>
            </a:r>
            <a:endParaRPr lang="en-US" sz="28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84491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02A2E-EC53-4990-AC49-BB6A8AAFA9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060934"/>
          </a:xfrm>
        </p:spPr>
        <p:txBody>
          <a:bodyPr/>
          <a:lstStyle/>
          <a:p>
            <a:pPr algn="r" rtl="1"/>
            <a:r>
              <a:rPr lang="fa-IR" dirty="0">
                <a:solidFill>
                  <a:srgbClr val="7030A0"/>
                </a:solidFill>
                <a:cs typeface="B Titr" panose="00000700000000000000" pitchFamily="2" charset="-78"/>
              </a:rPr>
              <a:t>آثار مورد حمایت قانون</a:t>
            </a:r>
            <a:endParaRPr lang="en-US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3C76E4-911B-444D-8940-1CCB707835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513" y="1845733"/>
            <a:ext cx="10323167" cy="4486827"/>
          </a:xfrm>
        </p:spPr>
        <p:txBody>
          <a:bodyPr>
            <a:normAutofit/>
          </a:bodyPr>
          <a:lstStyle/>
          <a:p>
            <a:pPr algn="r" rtl="1">
              <a:lnSpc>
                <a:spcPct val="110000"/>
              </a:lnSpc>
            </a:pPr>
            <a:r>
              <a:rPr lang="fa-IR" sz="1600" dirty="0">
                <a:cs typeface="B Nazanin" panose="00000400000000000000" pitchFamily="2" charset="-78"/>
              </a:rPr>
              <a:t>ماده 2 لایحه حمایت از مالکیت ادبی و هنری و حقوق مرتبط :</a:t>
            </a:r>
          </a:p>
          <a:p>
            <a:pPr marL="544068" lvl="1" indent="-342900" algn="r" rtl="1">
              <a:lnSpc>
                <a:spcPct val="110000"/>
              </a:lnSpc>
              <a:buFont typeface="+mj-lt"/>
              <a:buAutoNum type="arabicPeriod"/>
            </a:pPr>
            <a:r>
              <a:rPr lang="fa-IR" dirty="0">
                <a:cs typeface="B Nazanin" panose="00000400000000000000" pitchFamily="2" charset="-78"/>
              </a:rPr>
              <a:t>کتاب، رساله، جزوه، مقاله و هر اثر نوشته‌ی دیگر، اعم از اینکه به صورت دست‌نوشته، چاپی، داده پیام الکترونیکی باشد یا به هر شکل دیگر</a:t>
            </a:r>
          </a:p>
          <a:p>
            <a:pPr marL="544068" lvl="1" indent="-342900" algn="r" rtl="1">
              <a:lnSpc>
                <a:spcPct val="110000"/>
              </a:lnSpc>
              <a:buFont typeface="+mj-lt"/>
              <a:buAutoNum type="arabicPeriod"/>
            </a:pPr>
            <a:r>
              <a:rPr lang="fa-IR" dirty="0">
                <a:cs typeface="B Nazanin" panose="00000400000000000000" pitchFamily="2" charset="-78"/>
              </a:rPr>
              <a:t>سخنرانی، سخنرانی علمی، خطابه، موعظه و هر اثر شفاهی دیگر</a:t>
            </a:r>
          </a:p>
          <a:p>
            <a:pPr marL="544068" lvl="1" indent="-342900" algn="r" rtl="1">
              <a:lnSpc>
                <a:spcPct val="110000"/>
              </a:lnSpc>
              <a:buFont typeface="+mj-lt"/>
              <a:buAutoNum type="arabicPeriod"/>
            </a:pPr>
            <a:r>
              <a:rPr lang="fa-IR" dirty="0">
                <a:cs typeface="B Nazanin" panose="00000400000000000000" pitchFamily="2" charset="-78"/>
              </a:rPr>
              <a:t>اثر نمایشی، نمایشی موسیقیایی، پانتومیم، پرده خوانی، خیمه‌شب‌بازی، تعزیه‌خوانی، تردستی، معرکه‌گیری، نمایش‌های سیرکی، آثار حرکات موزون و دیگر آثاری که برای نمایش صحنه‌ای خلق می‌شوند.</a:t>
            </a:r>
          </a:p>
          <a:p>
            <a:pPr marL="544068" lvl="1" indent="-342900" algn="r" rtl="1">
              <a:lnSpc>
                <a:spcPct val="110000"/>
              </a:lnSpc>
              <a:buFont typeface="+mj-lt"/>
              <a:buAutoNum type="arabicPeriod"/>
            </a:pPr>
            <a:r>
              <a:rPr lang="fa-IR" dirty="0">
                <a:cs typeface="B Nazanin" panose="00000400000000000000" pitchFamily="2" charset="-78"/>
              </a:rPr>
              <a:t>اثر موسیقی باکلام یا بی‌کلام</a:t>
            </a:r>
          </a:p>
          <a:p>
            <a:pPr marL="544068" lvl="1" indent="-342900" algn="r" rtl="1">
              <a:lnSpc>
                <a:spcPct val="110000"/>
              </a:lnSpc>
              <a:buFont typeface="+mj-lt"/>
              <a:buAutoNum type="arabicPeriod"/>
            </a:pPr>
            <a:r>
              <a:rPr lang="fa-IR" dirty="0">
                <a:cs typeface="B Nazanin" panose="00000400000000000000" pitchFamily="2" charset="-78"/>
              </a:rPr>
              <a:t>اثر شنیداری دیداری</a:t>
            </a:r>
          </a:p>
          <a:p>
            <a:pPr marL="544068" lvl="1" indent="-342900" algn="r" rtl="1">
              <a:lnSpc>
                <a:spcPct val="110000"/>
              </a:lnSpc>
              <a:buFont typeface="+mj-lt"/>
              <a:buAutoNum type="arabicPeriod"/>
            </a:pPr>
            <a:r>
              <a:rPr lang="fa-IR" dirty="0">
                <a:cs typeface="B Nazanin" panose="00000400000000000000" pitchFamily="2" charset="-78"/>
              </a:rPr>
              <a:t>اثر شنیداری (رادیویی)</a:t>
            </a:r>
          </a:p>
          <a:p>
            <a:pPr marL="457200" indent="-280988" algn="r" rtl="1">
              <a:lnSpc>
                <a:spcPct val="110000"/>
              </a:lnSpc>
              <a:buFont typeface="+mj-lt"/>
              <a:buAutoNum type="arabicPeriod" startAt="7"/>
            </a:pPr>
            <a:r>
              <a:rPr lang="fa-IR" sz="1800" dirty="0">
                <a:cs typeface="B Nazanin" panose="00000400000000000000" pitchFamily="2" charset="-78"/>
              </a:rPr>
              <a:t>اثر معماری، اعم از اینکه در قالب نقشه، ماکت یا ساختمان باشد.</a:t>
            </a:r>
          </a:p>
          <a:p>
            <a:pPr marL="457200" indent="-280988" algn="r" rtl="1">
              <a:lnSpc>
                <a:spcPct val="110000"/>
              </a:lnSpc>
              <a:buFont typeface="+mj-lt"/>
              <a:buAutoNum type="arabicPeriod" startAt="7"/>
            </a:pPr>
            <a:r>
              <a:rPr lang="fa-IR" sz="1800" dirty="0">
                <a:cs typeface="B Nazanin" panose="00000400000000000000" pitchFamily="2" charset="-78"/>
              </a:rPr>
              <a:t>آثار طراحی، نقاشی، خوشنویسی، تذهیب، منبت‌کاری، پیکره‌تراشی، حکاکی، حجاری، نقشه قالی و منسوجات، پارچه تزئینی و هرگونه اثر هنری تجسمی دیگر</a:t>
            </a:r>
          </a:p>
          <a:p>
            <a:pPr marL="544068" lvl="1" indent="-342900" algn="r" rtl="1">
              <a:lnSpc>
                <a:spcPct val="110000"/>
              </a:lnSpc>
              <a:buFont typeface="+mj-lt"/>
              <a:buAutoNum type="arabicPeriod"/>
            </a:pPr>
            <a:endParaRPr lang="fa-IR" dirty="0">
              <a:cs typeface="B Nazanin" panose="00000400000000000000" pitchFamily="2" charset="-78"/>
            </a:endParaRPr>
          </a:p>
          <a:p>
            <a:pPr algn="r" rtl="1">
              <a:lnSpc>
                <a:spcPct val="110000"/>
              </a:lnSpc>
            </a:pPr>
            <a:endParaRPr lang="en-US" sz="16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545836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67B29C-C711-437D-A572-ACB9021E0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221355"/>
          </a:xfrm>
        </p:spPr>
        <p:txBody>
          <a:bodyPr/>
          <a:lstStyle/>
          <a:p>
            <a:pPr algn="r" rtl="1"/>
            <a:r>
              <a:rPr kumimoji="0" lang="fa-IR" sz="4800" b="0" i="0" u="none" strike="noStrike" kern="1200" cap="none" spc="-5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Titr" panose="00000700000000000000" pitchFamily="2" charset="-78"/>
              </a:rPr>
              <a:t>آثار مورد حمایت قانون- ادامه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E2F38-DA8E-4570-A9BA-5CF9BD00DC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884" y="1845733"/>
            <a:ext cx="11454063" cy="4725663"/>
          </a:xfrm>
        </p:spPr>
        <p:txBody>
          <a:bodyPr>
            <a:normAutofit/>
          </a:bodyPr>
          <a:lstStyle/>
          <a:p>
            <a:pPr marL="457200" indent="-457200" algn="r" rtl="1">
              <a:buFont typeface="+mj-lt"/>
              <a:buAutoNum type="arabicPeriod" startAt="9"/>
            </a:pPr>
            <a:r>
              <a:rPr lang="fa-IR" dirty="0">
                <a:cs typeface="B Nazanin" panose="00000400000000000000" pitchFamily="2" charset="-78"/>
              </a:rPr>
              <a:t>اثر عکاسی</a:t>
            </a:r>
          </a:p>
          <a:p>
            <a:pPr marL="457200" indent="-457200" algn="r" rtl="1">
              <a:buFont typeface="+mj-lt"/>
              <a:buAutoNum type="arabicPeriod" startAt="9"/>
            </a:pPr>
            <a:r>
              <a:rPr lang="fa-IR" dirty="0">
                <a:cs typeface="B Nazanin" panose="00000400000000000000" pitchFamily="2" charset="-78"/>
              </a:rPr>
              <a:t>اثر هنری کاربردی</a:t>
            </a:r>
          </a:p>
          <a:p>
            <a:pPr marL="457200" indent="-457200" algn="r" rtl="1">
              <a:buFont typeface="+mj-lt"/>
              <a:buAutoNum type="arabicPeriod" startAt="9"/>
            </a:pPr>
            <a:r>
              <a:rPr lang="fa-IR" dirty="0">
                <a:cs typeface="B Nazanin" panose="00000400000000000000" pitchFamily="2" charset="-78"/>
              </a:rPr>
              <a:t>تصاویر توضیحی، نقشه جغرافیایی، پلان، پیش‌طرح، آثار سه بعدی، و دیگر آثار تصویری راجع به مفاهیم علمی مانند جغرافیا، مکان‌نگاری، معماری و علوم تجربی</a:t>
            </a:r>
          </a:p>
          <a:p>
            <a:pPr marL="457200" indent="-457200" algn="r" rtl="1">
              <a:buFont typeface="+mj-lt"/>
              <a:buAutoNum type="arabicPeriod" startAt="9"/>
            </a:pPr>
            <a:r>
              <a:rPr lang="fa-IR" dirty="0">
                <a:cs typeface="B Nazanin" panose="00000400000000000000" pitchFamily="2" charset="-78"/>
              </a:rPr>
              <a:t>برنامه رایانه‌ای</a:t>
            </a:r>
          </a:p>
          <a:p>
            <a:pPr marL="0" indent="0" algn="r" rtl="1">
              <a:buNone/>
            </a:pPr>
            <a:r>
              <a:rPr lang="fa-IR" dirty="0">
                <a:cs typeface="B Nazanin" panose="00000400000000000000" pitchFamily="2" charset="-78"/>
              </a:rPr>
              <a:t>ماده3- علاوه بر موارد مذکور در ماده 2، </a:t>
            </a:r>
            <a:r>
              <a:rPr lang="fa-IR" dirty="0">
                <a:solidFill>
                  <a:schemeClr val="accent2">
                    <a:lumMod val="50000"/>
                  </a:schemeClr>
                </a:solidFill>
                <a:cs typeface="B Nazanin" panose="00000400000000000000" pitchFamily="2" charset="-78"/>
              </a:rPr>
              <a:t>اثر اشتقاقی </a:t>
            </a:r>
            <a:r>
              <a:rPr lang="fa-IR" dirty="0">
                <a:cs typeface="B Nazanin" panose="00000400000000000000" pitchFamily="2" charset="-78"/>
              </a:rPr>
              <a:t>نیز مشمول حمایت این قانون است، از قبیل:</a:t>
            </a:r>
          </a:p>
          <a:p>
            <a:pPr marL="0" indent="0" algn="r" rtl="1">
              <a:buNone/>
            </a:pPr>
            <a:r>
              <a:rPr lang="fa-IR" dirty="0">
                <a:cs typeface="B Nazanin" panose="00000400000000000000" pitchFamily="2" charset="-78"/>
              </a:rPr>
              <a:t>الف- ترجمه‌ی آثار، اقتباس، تنظیم، تلخیص و هر اثر دیگری که برگرفته از اثر یا آثار دیگر است.</a:t>
            </a:r>
          </a:p>
          <a:p>
            <a:pPr marL="0" indent="0" algn="r" rtl="1">
              <a:buNone/>
            </a:pPr>
            <a:r>
              <a:rPr lang="fa-IR" dirty="0">
                <a:cs typeface="B Nazanin" panose="00000400000000000000" pitchFamily="2" charset="-78"/>
              </a:rPr>
              <a:t>ب- هرگونه اثر مبتکرانه که از ترکیب دو یا چند اثر از اثرهای نامبرده در ماده 2 پدید آمده باشند، از قبیل دایره المعارف، مجموعه‌ی آثار، گلچین آثار، مجموعه‌های نمودهای فرهنگ مردم و مجموعه‌ی داده‌ها، خواه قابل خواندن با ماشین باشند یا به صورت دیگر، به شرط آنکه از نظر انتخاب یا تنظیم محتوا اصالت داشته باشند.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7678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A52F64-45FD-481A-8AA9-6FACAFE95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157186"/>
          </a:xfrm>
        </p:spPr>
        <p:txBody>
          <a:bodyPr/>
          <a:lstStyle/>
          <a:p>
            <a:pPr algn="r" rtl="1"/>
            <a:r>
              <a:rPr lang="fa-IR" dirty="0">
                <a:solidFill>
                  <a:srgbClr val="7030A0"/>
                </a:solidFill>
                <a:cs typeface="B Titr" panose="00000700000000000000" pitchFamily="2" charset="-78"/>
              </a:rPr>
              <a:t>موارد خارج از شمول حمایت</a:t>
            </a:r>
            <a:endParaRPr lang="en-US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A10699-0B4B-4D8E-85D9-3B6A1263CD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826684"/>
            <a:ext cx="10839450" cy="4536016"/>
          </a:xfrm>
        </p:spPr>
        <p:txBody>
          <a:bodyPr>
            <a:normAutofit/>
          </a:bodyPr>
          <a:lstStyle/>
          <a:p>
            <a:pPr algn="r" rtl="1"/>
            <a:r>
              <a:rPr lang="fa-IR" sz="2800" dirty="0">
                <a:cs typeface="B Nazanin" panose="00000400000000000000" pitchFamily="2" charset="-78"/>
              </a:rPr>
              <a:t>ماده 5: حمایت این قانون شامل موارد زیر نمی‌شود:</a:t>
            </a:r>
          </a:p>
          <a:p>
            <a:pPr lvl="1" algn="r" rtl="1"/>
            <a:r>
              <a:rPr lang="fa-IR" sz="2800" dirty="0">
                <a:cs typeface="B Nazanin" panose="00000400000000000000" pitchFamily="2" charset="-78"/>
              </a:rPr>
              <a:t>صرف اخبار روز و رویدادهای جاری</a:t>
            </a:r>
          </a:p>
          <a:p>
            <a:pPr lvl="1" algn="r" rtl="1"/>
            <a:r>
              <a:rPr lang="fa-IR" sz="2800" dirty="0">
                <a:cs typeface="B Nazanin" panose="00000400000000000000" pitchFamily="2" charset="-78"/>
              </a:rPr>
              <a:t>هرگونه فکر محض، طرز کار دستگاه‌ها یا ابزار و وسایل، روش‌های استفاده از سامانه‌ها، شیوه‌ی انجام کار، قواعد و اصول کلی، داده‌های محض، صرف وقایع تاریخی و مفاهیم، از جمله مفاهیم ریاضی، حتی اگر در اثری بیان، توصیف و توضیح داده یا به تصویر کشیده شده باشند.</a:t>
            </a:r>
          </a:p>
          <a:p>
            <a:pPr lvl="1" algn="r" rtl="1"/>
            <a:r>
              <a:rPr lang="fa-IR" sz="2800" dirty="0">
                <a:cs typeface="B Nazanin" panose="00000400000000000000" pitchFamily="2" charset="-78"/>
              </a:rPr>
              <a:t>هرگونه متن قوانین و مقررات، از قبیل قانون اساسی، قوانین عادی، آیین‌نامه‌ها، معاهده‌های دو یا چندجانبه</a:t>
            </a:r>
          </a:p>
          <a:p>
            <a:pPr lvl="1" algn="r" rtl="1"/>
            <a:r>
              <a:rPr lang="fa-IR" sz="2800" dirty="0">
                <a:cs typeface="B Nazanin" panose="00000400000000000000" pitchFamily="2" charset="-78"/>
              </a:rPr>
              <a:t>هرگونه متن رسمی اداری، از قبیل ابلاغیه‌ها، دستورالعمل‌ها، بخشنامه‌ها، آگهی‌های عمومی و سایر دستورات اداری</a:t>
            </a:r>
          </a:p>
          <a:p>
            <a:pPr lvl="1" algn="r" rtl="1"/>
            <a:r>
              <a:rPr lang="fa-IR" sz="2800" dirty="0">
                <a:cs typeface="B Nazanin" panose="00000400000000000000" pitchFamily="2" charset="-78"/>
              </a:rPr>
              <a:t>آرا و تصمیات صادره از مراجع قضایی، شبه قضایی و داوری</a:t>
            </a:r>
          </a:p>
          <a:p>
            <a:pPr algn="r" rtl="1"/>
            <a:endParaRPr lang="en-US" sz="28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76321452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514949"/>
      </a:dk2>
      <a:lt2>
        <a:srgbClr val="E1E1DB"/>
      </a:lt2>
      <a:accent1>
        <a:srgbClr val="9DBFBE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00FF"/>
      </a:hlink>
      <a:folHlink>
        <a:srgbClr val="800080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243AF7DC-D15B-41C0-AE81-23980D1B9FC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794</TotalTime>
  <Words>1824</Words>
  <Application>Microsoft Office PowerPoint</Application>
  <PresentationFormat>Widescreen</PresentationFormat>
  <Paragraphs>120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Calibri</vt:lpstr>
      <vt:lpstr>Calibri Light</vt:lpstr>
      <vt:lpstr>Wingdings</vt:lpstr>
      <vt:lpstr>Retrospect</vt:lpstr>
      <vt:lpstr>آشنایی با مفاهیم کپی رایت</vt:lpstr>
      <vt:lpstr>مالکیت فکری</vt:lpstr>
      <vt:lpstr>حقوق مالکیت فکری</vt:lpstr>
      <vt:lpstr>تاریخچه حقوق مالکیت فکری در جهان</vt:lpstr>
      <vt:lpstr>تاریخچه حقوق مالکیت فکری در ایران</vt:lpstr>
      <vt:lpstr> اثر فکری</vt:lpstr>
      <vt:lpstr>آثار مورد حمایت قانون</vt:lpstr>
      <vt:lpstr>آثار مورد حمایت قانون- ادامه</vt:lpstr>
      <vt:lpstr>موارد خارج از شمول حمایت</vt:lpstr>
      <vt:lpstr>انواع حقوق پدیدآورندگان</vt:lpstr>
      <vt:lpstr>انواع حقوق مادی</vt:lpstr>
      <vt:lpstr>خصوصیات حقوق مادی اثر</vt:lpstr>
      <vt:lpstr>انواع حقوق معنوی</vt:lpstr>
      <vt:lpstr>خصوصیات حقوق معنوی اثر</vt:lpstr>
      <vt:lpstr>مجوزهای اجباری</vt:lpstr>
      <vt:lpstr>مجوزهای اجباری به معنای عام</vt:lpstr>
      <vt:lpstr>مجوزهای اجباری به معنای خاص</vt:lpstr>
      <vt:lpstr>بحث و تبادل نظر</vt:lpstr>
      <vt:lpstr>منابع و ماخذ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آشنایی با مفاهیم کپی رایت</dc:title>
  <dc:creator>m Kh</dc:creator>
  <cp:lastModifiedBy>m Kh</cp:lastModifiedBy>
  <cp:revision>42</cp:revision>
  <dcterms:created xsi:type="dcterms:W3CDTF">2023-09-17T06:34:14Z</dcterms:created>
  <dcterms:modified xsi:type="dcterms:W3CDTF">2023-09-17T19:49:11Z</dcterms:modified>
</cp:coreProperties>
</file>